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10.xml" ContentType="application/vnd.ms-office.chartcolorstyle+xml"/>
  <Override PartName="/ppt/charts/colors11.xml" ContentType="application/vnd.ms-office.chartcolorstyle+xml"/>
  <Override PartName="/ppt/charts/colors12.xml" ContentType="application/vnd.ms-office.chartcolorstyle+xml"/>
  <Override PartName="/ppt/charts/colors13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10.xml" ContentType="application/vnd.ms-office.chartstyle+xml"/>
  <Override PartName="/ppt/charts/style11.xml" ContentType="application/vnd.ms-office.chartstyle+xml"/>
  <Override PartName="/ppt/charts/style12.xml" ContentType="application/vnd.ms-office.chartstyle+xml"/>
  <Override PartName="/ppt/charts/style13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90" r:id="rId17"/>
    <p:sldId id="278" r:id="rId18"/>
    <p:sldId id="279" r:id="rId19"/>
    <p:sldId id="284" r:id="rId20"/>
    <p:sldId id="285" r:id="rId21"/>
    <p:sldId id="270" r:id="rId22"/>
    <p:sldId id="275" r:id="rId23"/>
    <p:sldId id="274" r:id="rId24"/>
    <p:sldId id="280" r:id="rId25"/>
    <p:sldId id="271" r:id="rId26"/>
    <p:sldId id="273" r:id="rId27"/>
    <p:sldId id="276" r:id="rId28"/>
    <p:sldId id="277" r:id="rId29"/>
    <p:sldId id="272" r:id="rId30"/>
    <p:sldId id="282" r:id="rId31"/>
    <p:sldId id="281" r:id="rId32"/>
    <p:sldId id="283" r:id="rId33"/>
    <p:sldId id="286" r:id="rId34"/>
    <p:sldId id="289" r:id="rId35"/>
    <p:sldId id="287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4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C:\DATA\AAA-SARKA-2013\Administrativa\poskytovani_informaci\2025-03_pozar-C6H6-Hustopece\Hustope&#269;e%20II\vysledky\vysledky-graf%20II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C:\DATA\AAA-SARKA-2013\Administrativa\poskytovani_informaci\2025-03_pozar-C6H6-Hustopece\Hustope&#269;e%20IV\vysledky\vysledky-IV.xlsx" TargetMode="External"/></Relationships>
</file>

<file path=ppt/charts/_rels/chart2.xml.rels><?xml version="1.0" encoding="UTF-8" standalone="yes"?>
<Relationships xmlns="http://schemas.openxmlformats.org/package/2006/relationships"><Relationship Id="rId4" Type="http://schemas.microsoft.com/office/2011/relationships/chartColorStyle" Target="colors2.xml"/><Relationship Id="rId3" Type="http://schemas.microsoft.com/office/2011/relationships/chartStyle" Target="style2.xml"/><Relationship Id="rId2" Type="http://schemas.openxmlformats.org/officeDocument/2006/relationships/themeOverride" Target="../theme/themeOverride1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3.xml.rels><?xml version="1.0" encoding="UTF-8" standalone="yes"?>
<Relationships xmlns="http://schemas.openxmlformats.org/package/2006/relationships"><Relationship Id="rId4" Type="http://schemas.microsoft.com/office/2011/relationships/chartColorStyle" Target="colors3.xml"/><Relationship Id="rId3" Type="http://schemas.microsoft.com/office/2011/relationships/chartStyle" Target="style3.xml"/><Relationship Id="rId2" Type="http://schemas.openxmlformats.org/officeDocument/2006/relationships/themeOverride" Target="../theme/themeOverride2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4.xml.rels><?xml version="1.0" encoding="UTF-8" standalone="yes"?>
<Relationships xmlns="http://schemas.openxmlformats.org/package/2006/relationships"><Relationship Id="rId4" Type="http://schemas.microsoft.com/office/2011/relationships/chartColorStyle" Target="colors4.xml"/><Relationship Id="rId3" Type="http://schemas.microsoft.com/office/2011/relationships/chartStyle" Target="style4.xml"/><Relationship Id="rId2" Type="http://schemas.openxmlformats.org/officeDocument/2006/relationships/themeOverride" Target="../theme/themeOverride3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FS03\Dokumenty_OKH\OdKR\KRIZOV&#201;%20&#344;&#205;ZEN&#205;\MIMO&#344;&#193;DN&#201;%20A%20KRIZOV&#201;%20SITUACE%20V%20KRAJI\2025_Hustope&#269;e%20nad%20Be&#269;vou%20hav&#225;rie\M&#283;&#345;en&#237;,%20monitoring%20a%20anal&#253;za\Povrchov&#233;%20vody%20-%20Bioanalytika%20CZ\9.%206.%202025\Kopie%20-%20Rozbory-pro%20ek.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2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'PV-2'!$A$50:$A$74</c:f>
              <c:numCache>
                <c:formatCode>m/d/yyyy</c:formatCode>
                <c:ptCount val="25"/>
                <c:pt idx="0" c:formatCode="m/d/yyyy">
                  <c:v>45755</c:v>
                </c:pt>
                <c:pt idx="1" c:formatCode="m/d/yyyy">
                  <c:v>45756</c:v>
                </c:pt>
                <c:pt idx="2" c:formatCode="m/d/yyyy">
                  <c:v>45757</c:v>
                </c:pt>
                <c:pt idx="3" c:formatCode="m/d/yyyy">
                  <c:v>45758</c:v>
                </c:pt>
                <c:pt idx="4" c:formatCode="m/d/yyyy">
                  <c:v>45759</c:v>
                </c:pt>
                <c:pt idx="5" c:formatCode="m/d/yyyy">
                  <c:v>45760</c:v>
                </c:pt>
                <c:pt idx="6" c:formatCode="m/d/yyyy">
                  <c:v>45761</c:v>
                </c:pt>
                <c:pt idx="7" c:formatCode="m/d/yyyy">
                  <c:v>45762</c:v>
                </c:pt>
                <c:pt idx="8" c:formatCode="m/d/yyyy">
                  <c:v>45763</c:v>
                </c:pt>
                <c:pt idx="9" c:formatCode="m/d/yyyy">
                  <c:v>45764</c:v>
                </c:pt>
                <c:pt idx="10" c:formatCode="m/d/yyyy">
                  <c:v>45769</c:v>
                </c:pt>
                <c:pt idx="11" c:formatCode="m/d/yyyy">
                  <c:v>45772</c:v>
                </c:pt>
                <c:pt idx="12" c:formatCode="m/d/yyyy">
                  <c:v>45775</c:v>
                </c:pt>
                <c:pt idx="13" c:formatCode="m/d/yyyy">
                  <c:v>45778</c:v>
                </c:pt>
                <c:pt idx="14" c:formatCode="m/d/yyyy">
                  <c:v>45782</c:v>
                </c:pt>
                <c:pt idx="15" c:formatCode="m/d/yyyy">
                  <c:v>45785</c:v>
                </c:pt>
                <c:pt idx="16" c:formatCode="m/d/yyyy">
                  <c:v>45789</c:v>
                </c:pt>
                <c:pt idx="17" c:formatCode="m/d/yyyy">
                  <c:v>45792</c:v>
                </c:pt>
                <c:pt idx="18" c:formatCode="m/d/yyyy">
                  <c:v>45796</c:v>
                </c:pt>
                <c:pt idx="19" c:formatCode="m/d/yyyy">
                  <c:v>45799</c:v>
                </c:pt>
                <c:pt idx="20" c:formatCode="m/d/yyyy">
                  <c:v>45803</c:v>
                </c:pt>
                <c:pt idx="21" c:formatCode="m/d/yyyy">
                  <c:v>45806</c:v>
                </c:pt>
                <c:pt idx="22" c:formatCode="m/d/yyyy">
                  <c:v>45810</c:v>
                </c:pt>
                <c:pt idx="23" c:formatCode="m/d/yyyy">
                  <c:v>45814</c:v>
                </c:pt>
                <c:pt idx="24" c:formatCode="m/d/yyyy">
                  <c:v>45817</c:v>
                </c:pt>
              </c:numCache>
            </c:numRef>
          </c:cat>
          <c:val>
            <c:numRef>
              <c:f>'PV-2'!$B$50:$B$74</c:f>
              <c:numCache>
                <c:formatCode>General</c:formatCode>
                <c:ptCount val="25"/>
                <c:pt idx="0">
                  <c:v>6.7</c:v>
                </c:pt>
                <c:pt idx="1">
                  <c:v>3.75</c:v>
                </c:pt>
                <c:pt idx="2">
                  <c:v>2.15</c:v>
                </c:pt>
                <c:pt idx="3">
                  <c:v>1.2</c:v>
                </c:pt>
                <c:pt idx="4">
                  <c:v>9.7</c:v>
                </c:pt>
                <c:pt idx="5">
                  <c:v>2</c:v>
                </c:pt>
                <c:pt idx="6">
                  <c:v>2.43</c:v>
                </c:pt>
                <c:pt idx="7">
                  <c:v>4.46</c:v>
                </c:pt>
                <c:pt idx="8">
                  <c:v>2.61</c:v>
                </c:pt>
                <c:pt idx="9">
                  <c:v>2.28</c:v>
                </c:pt>
                <c:pt idx="10">
                  <c:v>2.27</c:v>
                </c:pt>
                <c:pt idx="11">
                  <c:v>0.5</c:v>
                </c:pt>
                <c:pt idx="12">
                  <c:v>0.817</c:v>
                </c:pt>
                <c:pt idx="13" c:formatCode="@">
                  <c:v>0</c:v>
                </c:pt>
                <c:pt idx="14">
                  <c:v>1.37</c:v>
                </c:pt>
                <c:pt idx="15">
                  <c:v>0.68</c:v>
                </c:pt>
                <c:pt idx="16">
                  <c:v>0.729</c:v>
                </c:pt>
                <c:pt idx="17">
                  <c:v>3.6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1.62</c:v>
                </c:pt>
                <c:pt idx="21">
                  <c:v>5.6</c:v>
                </c:pt>
                <c:pt idx="22" c:formatCode="@">
                  <c:v>0</c:v>
                </c:pt>
                <c:pt idx="23">
                  <c:v>1.9</c:v>
                </c:pt>
                <c:pt idx="24">
                  <c:v>2.95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>
            <c:manualLayout>
              <c:xMode val="edge"/>
              <c:yMode val="edge"/>
              <c:x val="0.0217096336499322"/>
              <c:y val="0.31503445923920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a7651ed4-bd61-480d-9b8d-abbd877300f4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17A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PV-17A</c:f>
              <c:strCache>
                <c:ptCount val="1"/>
                <c:pt idx="0">
                  <c:v>PV-17A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0.0037202229079315"/>
                  <c:y val="0.00154418521031172"/>
                </c:manualLayout>
              </c:layout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0645768888264"/>
                      <c:h val="0.095104796811787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'PV-17A'!$A$6:$A$33</c:f>
              <c:numCache>
                <c:formatCode>m/d/yyyy</c:formatCode>
                <c:ptCount val="28"/>
                <c:pt idx="0" c:formatCode="m/d/yyyy">
                  <c:v>45741</c:v>
                </c:pt>
                <c:pt idx="1" c:formatCode="m/d/yyyy">
                  <c:v>45742</c:v>
                </c:pt>
                <c:pt idx="2" c:formatCode="m/d/yyyy">
                  <c:v>45743</c:v>
                </c:pt>
                <c:pt idx="3" c:formatCode="m/d/yyyy">
                  <c:v>45743</c:v>
                </c:pt>
                <c:pt idx="4" c:formatCode="m/d/yyyy">
                  <c:v>45744</c:v>
                </c:pt>
                <c:pt idx="5" c:formatCode="m/d/yyyy">
                  <c:v>45745</c:v>
                </c:pt>
                <c:pt idx="6" c:formatCode="m/d/yyyy">
                  <c:v>45746</c:v>
                </c:pt>
                <c:pt idx="7" c:formatCode="m/d/yyyy">
                  <c:v>45747</c:v>
                </c:pt>
                <c:pt idx="8" c:formatCode="m/d/yyyy">
                  <c:v>45748</c:v>
                </c:pt>
                <c:pt idx="9" c:formatCode="m/d/yyyy">
                  <c:v>45749</c:v>
                </c:pt>
                <c:pt idx="10" c:formatCode="m/d/yyyy">
                  <c:v>45750</c:v>
                </c:pt>
                <c:pt idx="11" c:formatCode="m/d/yyyy">
                  <c:v>45751</c:v>
                </c:pt>
                <c:pt idx="12" c:formatCode="m/d/yyyy">
                  <c:v>45752</c:v>
                </c:pt>
                <c:pt idx="13" c:formatCode="m/d/yyyy">
                  <c:v>45753</c:v>
                </c:pt>
                <c:pt idx="14" c:formatCode="m/d/yyyy">
                  <c:v>45754</c:v>
                </c:pt>
                <c:pt idx="15" c:formatCode="m/d/yyyy">
                  <c:v>45755</c:v>
                </c:pt>
                <c:pt idx="16" c:formatCode="m/d/yyyy">
                  <c:v>45756</c:v>
                </c:pt>
                <c:pt idx="17" c:formatCode="m/d/yyyy">
                  <c:v>45757</c:v>
                </c:pt>
                <c:pt idx="18" c:formatCode="m/d/yyyy">
                  <c:v>45758</c:v>
                </c:pt>
                <c:pt idx="19" c:formatCode="m/d/yyyy">
                  <c:v>45759</c:v>
                </c:pt>
                <c:pt idx="20" c:formatCode="m/d/yyyy">
                  <c:v>45760</c:v>
                </c:pt>
                <c:pt idx="21" c:formatCode="m/d/yyyy">
                  <c:v>45761</c:v>
                </c:pt>
                <c:pt idx="22" c:formatCode="m/d/yyyy">
                  <c:v>45762</c:v>
                </c:pt>
                <c:pt idx="23" c:formatCode="m/d/yyyy">
                  <c:v>45763</c:v>
                </c:pt>
              </c:numCache>
            </c:numRef>
          </c:cat>
          <c:val>
            <c:numRef>
              <c:f>'PV-17A'!$B$6:$B$33</c:f>
              <c:numCache>
                <c:formatCode>General</c:formatCode>
                <c:ptCount val="28"/>
                <c:pt idx="0">
                  <c:v>4.3</c:v>
                </c:pt>
                <c:pt idx="1">
                  <c:v>2.09</c:v>
                </c:pt>
                <c:pt idx="2">
                  <c:v>2.37</c:v>
                </c:pt>
                <c:pt idx="3">
                  <c:v>2.81</c:v>
                </c:pt>
                <c:pt idx="4">
                  <c:v>1.4</c:v>
                </c:pt>
                <c:pt idx="5">
                  <c:v>1.37</c:v>
                </c:pt>
                <c:pt idx="6">
                  <c:v>1.71</c:v>
                </c:pt>
                <c:pt idx="7">
                  <c:v>1.43</c:v>
                </c:pt>
                <c:pt idx="8">
                  <c:v>1.4</c:v>
                </c:pt>
                <c:pt idx="9">
                  <c:v>0.9</c:v>
                </c:pt>
                <c:pt idx="10">
                  <c:v>0.743</c:v>
                </c:pt>
                <c:pt idx="11">
                  <c:v>0.6</c:v>
                </c:pt>
                <c:pt idx="12" c:formatCode="@">
                  <c:v>0</c:v>
                </c:pt>
                <c:pt idx="13" c:formatCode="@">
                  <c:v>0</c:v>
                </c:pt>
                <c:pt idx="14" c:formatCode="@">
                  <c:v>0</c:v>
                </c:pt>
                <c:pt idx="15" c:formatCode="@">
                  <c:v>0</c:v>
                </c:pt>
                <c:pt idx="16" c:formatCode="@">
                  <c:v>0</c:v>
                </c:pt>
                <c:pt idx="17" c:formatCode="@">
                  <c:v>0</c:v>
                </c:pt>
                <c:pt idx="18" c:formatCode="@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99b78f0a-0688-4897-8cb1-9b23163f34b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Suma 12 PAU a benzo(a)pyren</a:t>
            </a:r>
            <a:r>
              <a:rPr lang="cs-CZ" b="1"/>
              <a:t>u</a:t>
            </a:r>
            <a:r>
              <a:rPr lang="en-US" b="1"/>
              <a:t> - Hustopeče II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gr!$B$1</c:f>
              <c:strCache>
                <c:ptCount val="1"/>
                <c:pt idx="0">
                  <c:v>BAP(mg/kg)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gr!$B$2:$B$22</c:f>
              <c:numCache>
                <c:formatCode>0.000</c:formatCode>
                <c:ptCount val="21"/>
                <c:pt idx="0">
                  <c:v>0.0625</c:v>
                </c:pt>
                <c:pt idx="1">
                  <c:v>0.0561</c:v>
                </c:pt>
                <c:pt idx="2">
                  <c:v>0.0562</c:v>
                </c:pt>
                <c:pt idx="3">
                  <c:v>0.0165</c:v>
                </c:pt>
                <c:pt idx="4">
                  <c:v>0.139</c:v>
                </c:pt>
                <c:pt idx="5">
                  <c:v>0.0896</c:v>
                </c:pt>
                <c:pt idx="6">
                  <c:v>0.0409</c:v>
                </c:pt>
                <c:pt idx="7">
                  <c:v>0.0386</c:v>
                </c:pt>
                <c:pt idx="8">
                  <c:v>0.0395</c:v>
                </c:pt>
                <c:pt idx="9">
                  <c:v>0.0233</c:v>
                </c:pt>
                <c:pt idx="10">
                  <c:v>0.0235</c:v>
                </c:pt>
                <c:pt idx="11">
                  <c:v>0.0295</c:v>
                </c:pt>
                <c:pt idx="12">
                  <c:v>0.437</c:v>
                </c:pt>
                <c:pt idx="13">
                  <c:v>1.12</c:v>
                </c:pt>
                <c:pt idx="14">
                  <c:v>0.0564</c:v>
                </c:pt>
                <c:pt idx="15">
                  <c:v>0.0318</c:v>
                </c:pt>
                <c:pt idx="16">
                  <c:v>0.0274</c:v>
                </c:pt>
                <c:pt idx="17">
                  <c:v>0.0552</c:v>
                </c:pt>
                <c:pt idx="19">
                  <c:v>0.0586</c:v>
                </c:pt>
                <c:pt idx="20">
                  <c:v>0.0559</c:v>
                </c:pt>
              </c:numCache>
            </c:numRef>
          </c:val>
        </c:ser>
        <c:ser>
          <c:idx val="1"/>
          <c:order val="1"/>
          <c:tx>
            <c:strRef>
              <c:f>gr!$C$1</c:f>
              <c:strCache>
                <c:ptCount val="1"/>
                <c:pt idx="0">
                  <c:v>S12(mg/kg)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layout>
                <c:manualLayout>
                  <c:x val="0.0764803930930904"/>
                  <c:y val="0.01884529070366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en-US" sz="900" b="0" i="0" u="none" strike="noStrike" kern="1200" baseline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/>
                      <a:t>10,2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0452898550724638"/>
                  <c:y val="0.4016913319238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spPr>
              <a:noFill/>
              <a:ln>
                <a:solidFill>
                  <a:schemeClr val="accent6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gr!$C$2:$C$22</c:f>
              <c:numCache>
                <c:formatCode>0.000</c:formatCode>
                <c:ptCount val="21"/>
                <c:pt idx="0">
                  <c:v>0.73552</c:v>
                </c:pt>
                <c:pt idx="1">
                  <c:v>0.59158</c:v>
                </c:pt>
                <c:pt idx="2">
                  <c:v>0.56873</c:v>
                </c:pt>
                <c:pt idx="3">
                  <c:v>0.115327</c:v>
                </c:pt>
                <c:pt idx="4">
                  <c:v>1.20128</c:v>
                </c:pt>
                <c:pt idx="5">
                  <c:v>0.95222</c:v>
                </c:pt>
                <c:pt idx="6">
                  <c:v>0.38374</c:v>
                </c:pt>
                <c:pt idx="7">
                  <c:v>0.36142</c:v>
                </c:pt>
                <c:pt idx="8">
                  <c:v>0.40125</c:v>
                </c:pt>
                <c:pt idx="9">
                  <c:v>0.33261</c:v>
                </c:pt>
                <c:pt idx="10">
                  <c:v>0.26968</c:v>
                </c:pt>
                <c:pt idx="11">
                  <c:v>0.29725</c:v>
                </c:pt>
                <c:pt idx="12">
                  <c:v>4.68072</c:v>
                </c:pt>
                <c:pt idx="13">
                  <c:v>10.2323</c:v>
                </c:pt>
                <c:pt idx="14">
                  <c:v>0.65812</c:v>
                </c:pt>
                <c:pt idx="15">
                  <c:v>0.40912</c:v>
                </c:pt>
                <c:pt idx="16">
                  <c:v>0.30642</c:v>
                </c:pt>
                <c:pt idx="17">
                  <c:v>0.57297</c:v>
                </c:pt>
                <c:pt idx="18" c:formatCode="General">
                  <c:v>1.57</c:v>
                </c:pt>
                <c:pt idx="19" c:formatCode="0.00">
                  <c:v>0.45927</c:v>
                </c:pt>
                <c:pt idx="20" c:formatCode="0.00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714150192"/>
        <c:axId val="714150552"/>
      </c:barChart>
      <c:lineChart>
        <c:grouping val="standard"/>
        <c:varyColors val="0"/>
        <c:ser>
          <c:idx val="2"/>
          <c:order val="2"/>
          <c:tx>
            <c:strRef>
              <c:f>gr!$D$1</c:f>
              <c:strCache>
                <c:ptCount val="1"/>
                <c:pt idx="0">
                  <c:v>prev.hodnota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gr!$D$2:$D$22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gr!$E$1</c:f>
              <c:strCache>
                <c:ptCount val="1"/>
                <c:pt idx="0">
                  <c:v>ind. hodnota BAP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gr!$A$2:$A$22</c:f>
              <c:strCache>
                <c:ptCount val="21"/>
                <c:pt idx="0">
                  <c:v>LESNA/1/30</c:v>
                </c:pt>
                <c:pt idx="1">
                  <c:v>LESNA/2/5</c:v>
                </c:pt>
                <c:pt idx="2">
                  <c:v>LESNA/2/30</c:v>
                </c:pt>
                <c:pt idx="3">
                  <c:v>LESNA/3/30</c:v>
                </c:pt>
                <c:pt idx="4">
                  <c:v>LESNA/4/10</c:v>
                </c:pt>
                <c:pt idx="5">
                  <c:v>LESNA/5/30</c:v>
                </c:pt>
                <c:pt idx="6">
                  <c:v>STAR/8/5</c:v>
                </c:pt>
                <c:pt idx="7">
                  <c:v>STAR/8/30</c:v>
                </c:pt>
                <c:pt idx="8">
                  <c:v>STAR/9/30</c:v>
                </c:pt>
                <c:pt idx="9">
                  <c:v>STAR/11/5</c:v>
                </c:pt>
                <c:pt idx="10">
                  <c:v>STAR/11/30</c:v>
                </c:pt>
                <c:pt idx="11">
                  <c:v>STAR/10/10</c:v>
                </c:pt>
                <c:pt idx="12">
                  <c:v>AGRO/13/5</c:v>
                </c:pt>
                <c:pt idx="13">
                  <c:v>AGRO/13/30</c:v>
                </c:pt>
                <c:pt idx="14">
                  <c:v>AGRO/12/30</c:v>
                </c:pt>
                <c:pt idx="15">
                  <c:v>KELE/7/30</c:v>
                </c:pt>
                <c:pt idx="16">
                  <c:v>KELE/6/30</c:v>
                </c:pt>
                <c:pt idx="17">
                  <c:v>KELE/14/30</c:v>
                </c:pt>
                <c:pt idx="18">
                  <c:v>Jarcová</c:v>
                </c:pt>
                <c:pt idx="19">
                  <c:v>Kontrola/5</c:v>
                </c:pt>
                <c:pt idx="20">
                  <c:v>Kontrola/30</c:v>
                </c:pt>
              </c:strCache>
            </c:strRef>
          </c:cat>
          <c:val>
            <c:numRef>
              <c:f>gr!$E$2:$E$22</c:f>
              <c:numCache>
                <c:formatCode>General</c:formatCode>
                <c:ptCount val="21"/>
                <c:pt idx="12">
                  <c:v>0.5</c:v>
                </c:pt>
                <c:pt idx="13">
                  <c:v>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714150192"/>
        <c:axId val="714150552"/>
      </c:lineChart>
      <c:catAx>
        <c:axId val="714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552"/>
        <c:crosses val="autoZero"/>
        <c:auto val="1"/>
        <c:lblAlgn val="ctr"/>
        <c:lblOffset val="100"/>
        <c:noMultiLvlLbl val="0"/>
      </c:catAx>
      <c:valAx>
        <c:axId val="71415055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26811594202899"/>
              <c:y val="0.36345185974374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714150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aaf986bb-01a3-4e8c-9fa9-1444906ebf35}"/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Suma 12 PAU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stavárek!$E$2</c:f>
              <c:strCache>
                <c:ptCount val="1"/>
                <c:pt idx="0">
                  <c:v>Suma 12 PAU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stavárek!$E$3:$E$10</c:f>
              <c:numCache>
                <c:formatCode>0.000</c:formatCode>
                <c:ptCount val="8"/>
                <c:pt idx="0">
                  <c:v>12.64083</c:v>
                </c:pt>
                <c:pt idx="1">
                  <c:v>0.41684</c:v>
                </c:pt>
                <c:pt idx="2">
                  <c:v>0.39457</c:v>
                </c:pt>
                <c:pt idx="3">
                  <c:v>0.47576</c:v>
                </c:pt>
                <c:pt idx="4">
                  <c:v>0.28011</c:v>
                </c:pt>
                <c:pt idx="5">
                  <c:v>0.38684</c:v>
                </c:pt>
                <c:pt idx="6">
                  <c:v>1.57</c:v>
                </c:pt>
                <c:pt idx="7">
                  <c:v>0.48462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8975c5bf-d513-4062-aab3-ebdf50fabdfe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baseline="0" dirty="0" err="1"/>
              <a:t>benzo</a:t>
            </a:r>
            <a:r>
              <a:rPr lang="cs-CZ" baseline="0" dirty="0"/>
              <a:t>(a)pyren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stavárek!$D$2</c:f>
              <c:strCache>
                <c:ptCount val="1"/>
                <c:pt idx="0">
                  <c:v>benzo(a)pyren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stavárek!$C$3:$C$10</c:f>
              <c:strCache>
                <c:ptCount val="8"/>
                <c:pt idx="0">
                  <c:v>Hust.-Stav.</c:v>
                </c:pt>
                <c:pt idx="1">
                  <c:v>IV-1</c:v>
                </c:pt>
                <c:pt idx="2">
                  <c:v>IV-2</c:v>
                </c:pt>
                <c:pt idx="3">
                  <c:v>IV-3</c:v>
                </c:pt>
                <c:pt idx="4">
                  <c:v>1C/30</c:v>
                </c:pt>
                <c:pt idx="5">
                  <c:v>1D/30</c:v>
                </c:pt>
                <c:pt idx="6">
                  <c:v>Jarcová (BMP)</c:v>
                </c:pt>
                <c:pt idx="7">
                  <c:v>Kontrola/30</c:v>
                </c:pt>
              </c:strCache>
            </c:strRef>
          </c:cat>
          <c:val>
            <c:numRef>
              <c:f>stavárek!$D$3:$D$10</c:f>
              <c:numCache>
                <c:formatCode>0.000</c:formatCode>
                <c:ptCount val="8"/>
                <c:pt idx="0">
                  <c:v>1.27</c:v>
                </c:pt>
                <c:pt idx="1">
                  <c:v>0.0354</c:v>
                </c:pt>
                <c:pt idx="2">
                  <c:v>0.0359</c:v>
                </c:pt>
                <c:pt idx="3">
                  <c:v>0.0409</c:v>
                </c:pt>
                <c:pt idx="4">
                  <c:v>0.0326</c:v>
                </c:pt>
                <c:pt idx="5">
                  <c:v>0.0373</c:v>
                </c:pt>
                <c:pt idx="6">
                  <c:v>0.144</c:v>
                </c:pt>
                <c:pt idx="7">
                  <c:v>0.0559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7"/>
        <c:axId val="575573536"/>
        <c:axId val="477272184"/>
      </c:barChart>
      <c:catAx>
        <c:axId val="575573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477272184"/>
        <c:crosses val="autoZero"/>
        <c:auto val="1"/>
        <c:lblAlgn val="ctr"/>
        <c:lblOffset val="100"/>
        <c:noMultiLvlLbl val="0"/>
      </c:catAx>
      <c:valAx>
        <c:axId val="477272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mg/kg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138888888888889"/>
              <c:y val="0.2187554680664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</a:p>
        </c:txPr>
        <c:crossAx val="57557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07eeb19d-03b5-44e0-8d47-b252c3c80385}"/>
      </c:ext>
    </c:extLst>
  </c:chart>
  <c:spPr>
    <a:solidFill>
      <a:schemeClr val="bg1"/>
    </a:solidFill>
    <a:ln w="6350" cap="flat" cmpd="sng" algn="ctr">
      <a:solidFill>
        <a:schemeClr val="tx1"/>
      </a:solidFill>
      <a:round/>
    </a:ln>
    <a:effectLst/>
  </c:spPr>
  <c:txPr>
    <a:bodyPr/>
    <a:lstStyle/>
    <a:p>
      <a:pPr>
        <a:defRPr lang="en-US" sz="9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4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5904370649321"/>
          <c:y val="0.123182224223158"/>
          <c:w val="0.891006219331279"/>
          <c:h val="0.653054505007828"/>
        </c:manualLayout>
      </c:layout>
      <c:lineChart>
        <c:grouping val="stacked"/>
        <c:varyColors val="0"/>
        <c:ser>
          <c:idx val="0"/>
          <c:order val="0"/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'PV-4'!$A$7:$A$71</c:f>
              <c:numCache>
                <c:formatCode>m/d/yyyy</c:formatCode>
                <c:ptCount val="65"/>
                <c:pt idx="0" c:formatCode="m/d/yyyy">
                  <c:v>45717</c:v>
                </c:pt>
                <c:pt idx="1" c:formatCode="m/d/yyyy">
                  <c:v>45718</c:v>
                </c:pt>
                <c:pt idx="2" c:formatCode="m/d/yyyy">
                  <c:v>45719</c:v>
                </c:pt>
                <c:pt idx="3" c:formatCode="m/d/yyyy">
                  <c:v>45720</c:v>
                </c:pt>
                <c:pt idx="4" c:formatCode="m/d/yyyy">
                  <c:v>45721</c:v>
                </c:pt>
                <c:pt idx="5" c:formatCode="m/d/yyyy">
                  <c:v>45722</c:v>
                </c:pt>
                <c:pt idx="6" c:formatCode="m/d/yyyy">
                  <c:v>45723</c:v>
                </c:pt>
                <c:pt idx="7" c:formatCode="m/d/yyyy">
                  <c:v>45724</c:v>
                </c:pt>
                <c:pt idx="8" c:formatCode="m/d/yyyy">
                  <c:v>45725</c:v>
                </c:pt>
                <c:pt idx="9" c:formatCode="m/d/yyyy">
                  <c:v>45726</c:v>
                </c:pt>
                <c:pt idx="10" c:formatCode="m/d/yyyy">
                  <c:v>45727</c:v>
                </c:pt>
                <c:pt idx="11" c:formatCode="m/d/yyyy">
                  <c:v>45728</c:v>
                </c:pt>
                <c:pt idx="12" c:formatCode="m/d/yyyy">
                  <c:v>45729</c:v>
                </c:pt>
                <c:pt idx="13" c:formatCode="m/d/yyyy">
                  <c:v>45730</c:v>
                </c:pt>
                <c:pt idx="14" c:formatCode="m/d/yyyy">
                  <c:v>45731</c:v>
                </c:pt>
                <c:pt idx="15" c:formatCode="m/d/yyyy">
                  <c:v>45732</c:v>
                </c:pt>
                <c:pt idx="16" c:formatCode="m/d/yyyy">
                  <c:v>45733</c:v>
                </c:pt>
                <c:pt idx="17" c:formatCode="m/d/yyyy">
                  <c:v>45734</c:v>
                </c:pt>
                <c:pt idx="18" c:formatCode="m/d/yyyy">
                  <c:v>45735</c:v>
                </c:pt>
                <c:pt idx="19" c:formatCode="m/d/yyyy">
                  <c:v>45736</c:v>
                </c:pt>
                <c:pt idx="20" c:formatCode="m/d/yyyy">
                  <c:v>45737</c:v>
                </c:pt>
                <c:pt idx="21" c:formatCode="m/d/yyyy">
                  <c:v>45738</c:v>
                </c:pt>
                <c:pt idx="22" c:formatCode="m/d/yyyy">
                  <c:v>45739</c:v>
                </c:pt>
                <c:pt idx="23" c:formatCode="m/d/yyyy">
                  <c:v>45740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45744</c:v>
                </c:pt>
                <c:pt idx="30" c:formatCode="m/d/yyyy">
                  <c:v>45745</c:v>
                </c:pt>
                <c:pt idx="31" c:formatCode="m/d/yyyy">
                  <c:v>45746</c:v>
                </c:pt>
                <c:pt idx="32" c:formatCode="m/d/yyyy">
                  <c:v>45747</c:v>
                </c:pt>
                <c:pt idx="33" c:formatCode="m/d/yyyy">
                  <c:v>45748</c:v>
                </c:pt>
                <c:pt idx="34" c:formatCode="m/d/yyyy">
                  <c:v>45749</c:v>
                </c:pt>
                <c:pt idx="35" c:formatCode="m/d/yyyy">
                  <c:v>45750</c:v>
                </c:pt>
                <c:pt idx="36" c:formatCode="m/d/yyyy">
                  <c:v>45751</c:v>
                </c:pt>
                <c:pt idx="37" c:formatCode="m/d/yyyy">
                  <c:v>45752</c:v>
                </c:pt>
                <c:pt idx="38" c:formatCode="m/d/yyyy">
                  <c:v>45753</c:v>
                </c:pt>
                <c:pt idx="39" c:formatCode="m/d/yyyy">
                  <c:v>45754</c:v>
                </c:pt>
                <c:pt idx="40" c:formatCode="m/d/yyyy">
                  <c:v>45755</c:v>
                </c:pt>
                <c:pt idx="41" c:formatCode="m/d/yyyy">
                  <c:v>45756</c:v>
                </c:pt>
                <c:pt idx="42" c:formatCode="m/d/yyyy">
                  <c:v>45757</c:v>
                </c:pt>
                <c:pt idx="43" c:formatCode="m/d/yyyy">
                  <c:v>45758</c:v>
                </c:pt>
                <c:pt idx="44" c:formatCode="m/d/yyyy">
                  <c:v>45759</c:v>
                </c:pt>
                <c:pt idx="45" c:formatCode="m/d/yyyy">
                  <c:v>45760</c:v>
                </c:pt>
                <c:pt idx="46" c:formatCode="m/d/yyyy">
                  <c:v>45761</c:v>
                </c:pt>
                <c:pt idx="47" c:formatCode="m/d/yyyy">
                  <c:v>45762</c:v>
                </c:pt>
                <c:pt idx="48" c:formatCode="m/d/yyyy">
                  <c:v>45763</c:v>
                </c:pt>
                <c:pt idx="49" c:formatCode="m/d/yyyy">
                  <c:v>45764</c:v>
                </c:pt>
                <c:pt idx="50" c:formatCode="m/d/yyyy">
                  <c:v>45769</c:v>
                </c:pt>
                <c:pt idx="51" c:formatCode="m/d/yyyy">
                  <c:v>45772</c:v>
                </c:pt>
                <c:pt idx="52" c:formatCode="m/d/yyyy">
                  <c:v>45775</c:v>
                </c:pt>
                <c:pt idx="53" c:formatCode="m/d/yyyy">
                  <c:v>45778</c:v>
                </c:pt>
                <c:pt idx="54" c:formatCode="m/d/yyyy">
                  <c:v>45782</c:v>
                </c:pt>
                <c:pt idx="55" c:formatCode="m/d/yyyy">
                  <c:v>45785</c:v>
                </c:pt>
                <c:pt idx="56" c:formatCode="m/d/yyyy">
                  <c:v>45789</c:v>
                </c:pt>
                <c:pt idx="57" c:formatCode="m/d/yyyy">
                  <c:v>45792</c:v>
                </c:pt>
                <c:pt idx="58" c:formatCode="m/d/yyyy">
                  <c:v>45796</c:v>
                </c:pt>
                <c:pt idx="59" c:formatCode="m/d/yyyy">
                  <c:v>45799</c:v>
                </c:pt>
                <c:pt idx="60" c:formatCode="m/d/yyyy">
                  <c:v>45803</c:v>
                </c:pt>
                <c:pt idx="61" c:formatCode="m/d/yyyy">
                  <c:v>45806</c:v>
                </c:pt>
                <c:pt idx="62" c:formatCode="m/d/yyyy">
                  <c:v>45810</c:v>
                </c:pt>
                <c:pt idx="63" c:formatCode="m/d/yyyy">
                  <c:v>45814</c:v>
                </c:pt>
                <c:pt idx="64" c:formatCode="m/d/yyyy">
                  <c:v>45817</c:v>
                </c:pt>
              </c:numCache>
            </c:numRef>
          </c:cat>
          <c:val>
            <c:numRef>
              <c:f>'PV-4'!$B$7:$B$71</c:f>
              <c:numCache>
                <c:formatCode>#0.0</c:formatCode>
                <c:ptCount val="65"/>
                <c:pt idx="0">
                  <c:v>0.1</c:v>
                </c:pt>
                <c:pt idx="1">
                  <c:v>0.2</c:v>
                </c:pt>
                <c:pt idx="2" c:formatCode="General">
                  <c:v>0.3</c:v>
                </c:pt>
                <c:pt idx="3" c:formatCode="General">
                  <c:v>0.5</c:v>
                </c:pt>
                <c:pt idx="4" c:formatCode="General">
                  <c:v>0.2</c:v>
                </c:pt>
                <c:pt idx="5" c:formatCode="@">
                  <c:v>0</c:v>
                </c:pt>
                <c:pt idx="6" c:formatCode="General">
                  <c:v>0.5</c:v>
                </c:pt>
                <c:pt idx="7" c:formatCode="General">
                  <c:v>0.1</c:v>
                </c:pt>
                <c:pt idx="8" c:formatCode="General">
                  <c:v>0.3</c:v>
                </c:pt>
                <c:pt idx="9" c:formatCode="@">
                  <c:v>0</c:v>
                </c:pt>
                <c:pt idx="10" c:formatCode="@">
                  <c:v>0</c:v>
                </c:pt>
                <c:pt idx="11" c:formatCode="General">
                  <c:v>0</c:v>
                </c:pt>
                <c:pt idx="12" c:formatCode="General">
                  <c:v>0.3</c:v>
                </c:pt>
                <c:pt idx="13" c:formatCode="General">
                  <c:v>0</c:v>
                </c:pt>
                <c:pt idx="14" c:formatCode="General">
                  <c:v>0</c:v>
                </c:pt>
                <c:pt idx="15" c:formatCode="General">
                  <c:v>0</c:v>
                </c:pt>
                <c:pt idx="16" c:formatCode="General">
                  <c:v>0</c:v>
                </c:pt>
                <c:pt idx="17" c:formatCode="General">
                  <c:v>0</c:v>
                </c:pt>
                <c:pt idx="18" c:formatCode="General">
                  <c:v>0</c:v>
                </c:pt>
                <c:pt idx="19" c:formatCode="@">
                  <c:v>0</c:v>
                </c:pt>
                <c:pt idx="20" c:formatCode="@">
                  <c:v>0</c:v>
                </c:pt>
                <c:pt idx="21" c:formatCode="@">
                  <c:v>0</c:v>
                </c:pt>
                <c:pt idx="22" c:formatCode="General">
                  <c:v>0.8</c:v>
                </c:pt>
                <c:pt idx="23" c:formatCode="General">
                  <c:v>1.1</c:v>
                </c:pt>
                <c:pt idx="24" c:formatCode="General">
                  <c:v>0.7</c:v>
                </c:pt>
                <c:pt idx="25" c:formatCode="@">
                  <c:v>0</c:v>
                </c:pt>
                <c:pt idx="26" c:formatCode="@">
                  <c:v>0</c:v>
                </c:pt>
                <c:pt idx="27" c:formatCode="General">
                  <c:v>1.31</c:v>
                </c:pt>
                <c:pt idx="28" c:formatCode="@">
                  <c:v>0</c:v>
                </c:pt>
                <c:pt idx="29" c:formatCode="@">
                  <c:v>0</c:v>
                </c:pt>
                <c:pt idx="30" c:formatCode="@">
                  <c:v>0</c:v>
                </c:pt>
                <c:pt idx="31" c:formatCode="@">
                  <c:v>0</c:v>
                </c:pt>
                <c:pt idx="32" c:formatCode="@">
                  <c:v>0</c:v>
                </c:pt>
                <c:pt idx="33" c:formatCode="@">
                  <c:v>0</c:v>
                </c:pt>
                <c:pt idx="34" c:formatCode="@">
                  <c:v>0</c:v>
                </c:pt>
                <c:pt idx="35" c:formatCode="@">
                  <c:v>0</c:v>
                </c:pt>
                <c:pt idx="36" c:formatCode="@">
                  <c:v>0</c:v>
                </c:pt>
                <c:pt idx="37" c:formatCode="@">
                  <c:v>0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 c:formatCode="@">
                  <c:v>0</c:v>
                </c:pt>
                <c:pt idx="52" c:formatCode="@">
                  <c:v>0</c:v>
                </c:pt>
                <c:pt idx="53" c:formatCode="@">
                  <c:v>0</c:v>
                </c:pt>
                <c:pt idx="54" c:formatCode="@">
                  <c:v>0</c:v>
                </c:pt>
                <c:pt idx="55" c:formatCode="@">
                  <c:v>0</c:v>
                </c:pt>
                <c:pt idx="56" c:formatCode="@">
                  <c:v>0</c:v>
                </c:pt>
                <c:pt idx="57" c:formatCode="@">
                  <c:v>0</c:v>
                </c:pt>
                <c:pt idx="58" c:formatCode="@">
                  <c:v>0</c:v>
                </c:pt>
                <c:pt idx="59" c:formatCode="@">
                  <c:v>0</c:v>
                </c:pt>
                <c:pt idx="60" c:formatCode="@">
                  <c:v>0</c:v>
                </c:pt>
                <c:pt idx="61" c:formatCode="@">
                  <c:v>0</c:v>
                </c:pt>
                <c:pt idx="62" c:formatCode="@">
                  <c:v>0</c:v>
                </c:pt>
                <c:pt idx="63" c:formatCode="@">
                  <c:v>0</c:v>
                </c:pt>
                <c:pt idx="64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1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2e66535f-434e-4f62-b22a-1c88aa95e32d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5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PV-5</c:f>
              <c:strCache>
                <c:ptCount val="1"/>
                <c:pt idx="0">
                  <c:v>PV-5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8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32"/>
              <c:delete val="1"/>
            </c:dLbl>
            <c:dLbl>
              <c:idx val="33"/>
              <c:layout>
                <c:manualLayout>
                  <c:x val="-0.0181904807239141"/>
                  <c:y val="-0.095104526043660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'PV-5'!$A$7:$A$73</c:f>
              <c:numCache>
                <c:formatCode>m/d/yyyy</c:formatCode>
                <c:ptCount val="67"/>
                <c:pt idx="0" c:formatCode="m/d/yyyy">
                  <c:v>45716</c:v>
                </c:pt>
                <c:pt idx="1" c:formatCode="m/d/yyyy">
                  <c:v>45717</c:v>
                </c:pt>
                <c:pt idx="2" c:formatCode="m/d/yyyy">
                  <c:v>45718</c:v>
                </c:pt>
                <c:pt idx="3" c:formatCode="m/d/yyyy">
                  <c:v>45719</c:v>
                </c:pt>
                <c:pt idx="4" c:formatCode="m/d/yyyy">
                  <c:v>45720</c:v>
                </c:pt>
                <c:pt idx="5" c:formatCode="m/d/yyyy">
                  <c:v>45721</c:v>
                </c:pt>
                <c:pt idx="6" c:formatCode="m/d/yyyy">
                  <c:v>45722</c:v>
                </c:pt>
                <c:pt idx="7" c:formatCode="m/d/yyyy">
                  <c:v>45723</c:v>
                </c:pt>
                <c:pt idx="8" c:formatCode="m/d/yyyy">
                  <c:v>45724</c:v>
                </c:pt>
                <c:pt idx="9" c:formatCode="m/d/yyyy">
                  <c:v>45725</c:v>
                </c:pt>
                <c:pt idx="10" c:formatCode="m/d/yyyy">
                  <c:v>45726</c:v>
                </c:pt>
                <c:pt idx="11" c:formatCode="m/d/yyyy">
                  <c:v>45727</c:v>
                </c:pt>
                <c:pt idx="12" c:formatCode="m/d/yyyy">
                  <c:v>45728</c:v>
                </c:pt>
                <c:pt idx="13" c:formatCode="m/d/yyyy">
                  <c:v>45729</c:v>
                </c:pt>
                <c:pt idx="14" c:formatCode="m/d/yyyy">
                  <c:v>45730</c:v>
                </c:pt>
                <c:pt idx="15" c:formatCode="m/d/yyyy">
                  <c:v>45731</c:v>
                </c:pt>
                <c:pt idx="16" c:formatCode="m/d/yyyy">
                  <c:v>45732</c:v>
                </c:pt>
                <c:pt idx="17" c:formatCode="m/d/yyyy">
                  <c:v>45733</c:v>
                </c:pt>
                <c:pt idx="18" c:formatCode="m/d/yyyy">
                  <c:v>45734</c:v>
                </c:pt>
                <c:pt idx="19" c:formatCode="m/d/yyyy">
                  <c:v>45735</c:v>
                </c:pt>
                <c:pt idx="20" c:formatCode="m/d/yyyy">
                  <c:v>45736</c:v>
                </c:pt>
                <c:pt idx="21" c:formatCode="m/d/yyyy">
                  <c:v>45737</c:v>
                </c:pt>
                <c:pt idx="22" c:formatCode="m/d/yyyy">
                  <c:v>45738</c:v>
                </c:pt>
                <c:pt idx="23" c:formatCode="m/d/yyyy">
                  <c:v>45739</c:v>
                </c:pt>
                <c:pt idx="24" c:formatCode="m/d/yyyy">
                  <c:v>45740</c:v>
                </c:pt>
                <c:pt idx="25" c:formatCode="m/d/yyyy">
                  <c:v>45741</c:v>
                </c:pt>
                <c:pt idx="26" c:formatCode="m/d/yyyy">
                  <c:v>45742</c:v>
                </c:pt>
                <c:pt idx="27" c:formatCode="m/d/yyyy">
                  <c:v>45743</c:v>
                </c:pt>
                <c:pt idx="28" c:formatCode="m/d/yyyy">
                  <c:v>45744</c:v>
                </c:pt>
                <c:pt idx="29" c:formatCode="m/d/yyyy">
                  <c:v>45745</c:v>
                </c:pt>
                <c:pt idx="30" c:formatCode="m/d/yyyy">
                  <c:v>45746</c:v>
                </c:pt>
                <c:pt idx="31" c:formatCode="m/d/yyyy">
                  <c:v>45747</c:v>
                </c:pt>
                <c:pt idx="32" c:formatCode="m/d/yyyy">
                  <c:v>45748</c:v>
                </c:pt>
                <c:pt idx="33" c:formatCode="m/d/yyyy">
                  <c:v>45749</c:v>
                </c:pt>
                <c:pt idx="34" c:formatCode="m/d/yyyy">
                  <c:v>45750</c:v>
                </c:pt>
                <c:pt idx="35" c:formatCode="m/d/yyyy">
                  <c:v>45751</c:v>
                </c:pt>
                <c:pt idx="36" c:formatCode="m/d/yyyy">
                  <c:v>45752</c:v>
                </c:pt>
                <c:pt idx="37" c:formatCode="m/d/yyyy">
                  <c:v>45753</c:v>
                </c:pt>
                <c:pt idx="38" c:formatCode="m/d/yyyy">
                  <c:v>45754</c:v>
                </c:pt>
                <c:pt idx="39" c:formatCode="m/d/yyyy">
                  <c:v>45755</c:v>
                </c:pt>
                <c:pt idx="40" c:formatCode="m/d/yyyy">
                  <c:v>45756</c:v>
                </c:pt>
                <c:pt idx="41" c:formatCode="m/d/yyyy">
                  <c:v>45757</c:v>
                </c:pt>
                <c:pt idx="42" c:formatCode="m/d/yyyy">
                  <c:v>45758</c:v>
                </c:pt>
                <c:pt idx="43" c:formatCode="m/d/yyyy">
                  <c:v>45759</c:v>
                </c:pt>
                <c:pt idx="44" c:formatCode="m/d/yyyy">
                  <c:v>45760</c:v>
                </c:pt>
                <c:pt idx="45" c:formatCode="m/d/yyyy">
                  <c:v>45761</c:v>
                </c:pt>
                <c:pt idx="46" c:formatCode="m/d/yyyy">
                  <c:v>45762</c:v>
                </c:pt>
                <c:pt idx="47" c:formatCode="m/d/yyyy">
                  <c:v>45763</c:v>
                </c:pt>
                <c:pt idx="48" c:formatCode="m/d/yyyy">
                  <c:v>45764</c:v>
                </c:pt>
                <c:pt idx="49" c:formatCode="m/d/yyyy">
                  <c:v>45769</c:v>
                </c:pt>
                <c:pt idx="50" c:formatCode="m/d/yyyy">
                  <c:v>45772</c:v>
                </c:pt>
                <c:pt idx="51" c:formatCode="m/d/yyyy">
                  <c:v>45775</c:v>
                </c:pt>
                <c:pt idx="52" c:formatCode="m/d/yyyy">
                  <c:v>45778</c:v>
                </c:pt>
                <c:pt idx="53" c:formatCode="m/d/yyyy">
                  <c:v>45782</c:v>
                </c:pt>
                <c:pt idx="54" c:formatCode="m/d/yyyy">
                  <c:v>45785</c:v>
                </c:pt>
                <c:pt idx="55" c:formatCode="m/d/yyyy">
                  <c:v>45789</c:v>
                </c:pt>
                <c:pt idx="56" c:formatCode="m/d/yyyy">
                  <c:v>45792</c:v>
                </c:pt>
                <c:pt idx="57" c:formatCode="m/d/yyyy">
                  <c:v>45796</c:v>
                </c:pt>
                <c:pt idx="58" c:formatCode="m/d/yyyy">
                  <c:v>45799</c:v>
                </c:pt>
                <c:pt idx="59" c:formatCode="m/d/yyyy">
                  <c:v>45803</c:v>
                </c:pt>
                <c:pt idx="60" c:formatCode="m/d/yyyy">
                  <c:v>45806</c:v>
                </c:pt>
                <c:pt idx="61" c:formatCode="m/d/yyyy">
                  <c:v>45810</c:v>
                </c:pt>
                <c:pt idx="62" c:formatCode="m/d/yyyy">
                  <c:v>45814</c:v>
                </c:pt>
                <c:pt idx="63" c:formatCode="m/d/yyyy">
                  <c:v>45817</c:v>
                </c:pt>
              </c:numCache>
            </c:numRef>
          </c:cat>
          <c:val>
            <c:numRef>
              <c:f>'PV-5'!$B$7:$B$73</c:f>
              <c:numCache>
                <c:formatCode>@</c:formatCode>
                <c:ptCount val="67"/>
                <c:pt idx="0">
                  <c:v>0</c:v>
                </c:pt>
                <c:pt idx="1" c:formatCode="#0.0">
                  <c:v>0.2</c:v>
                </c:pt>
                <c:pt idx="2" c:formatCode="#0.0">
                  <c:v>0.4</c:v>
                </c:pt>
                <c:pt idx="3" c:formatCode="#0.0">
                  <c:v>0.6</c:v>
                </c:pt>
                <c:pt idx="4" c:formatCode="#0.0">
                  <c:v>0.8</c:v>
                </c:pt>
                <c:pt idx="5" c:formatCode="#0.0">
                  <c:v>2.3</c:v>
                </c:pt>
                <c:pt idx="6" c:formatCode="#0.0">
                  <c:v>3.2</c:v>
                </c:pt>
                <c:pt idx="7" c:formatCode="#0.0">
                  <c:v>5.2</c:v>
                </c:pt>
                <c:pt idx="8" c:formatCode="#0.0">
                  <c:v>8.2</c:v>
                </c:pt>
                <c:pt idx="9" c:formatCode="#0.0">
                  <c:v>13.5</c:v>
                </c:pt>
                <c:pt idx="10" c:formatCode="#0.0">
                  <c:v>12.2</c:v>
                </c:pt>
                <c:pt idx="11" c:formatCode="#0.0">
                  <c:v>23.5</c:v>
                </c:pt>
                <c:pt idx="12" c:formatCode="#0.0">
                  <c:v>17.9</c:v>
                </c:pt>
                <c:pt idx="13" c:formatCode="#0.0">
                  <c:v>26.9</c:v>
                </c:pt>
                <c:pt idx="14" c:formatCode="#0.0">
                  <c:v>39.1</c:v>
                </c:pt>
                <c:pt idx="15" c:formatCode="#0.0">
                  <c:v>43.7</c:v>
                </c:pt>
                <c:pt idx="16" c:formatCode="#0.0">
                  <c:v>45.9</c:v>
                </c:pt>
                <c:pt idx="17" c:formatCode="#0.0">
                  <c:v>107</c:v>
                </c:pt>
                <c:pt idx="18" c:formatCode="#0.0">
                  <c:v>64.6</c:v>
                </c:pt>
                <c:pt idx="19" c:formatCode="#0.0">
                  <c:v>71.7</c:v>
                </c:pt>
                <c:pt idx="20" c:formatCode="#0.0">
                  <c:v>226</c:v>
                </c:pt>
                <c:pt idx="21" c:formatCode="#0.0">
                  <c:v>270</c:v>
                </c:pt>
                <c:pt idx="22" c:formatCode="#0.0">
                  <c:v>448</c:v>
                </c:pt>
                <c:pt idx="23" c:formatCode="#0.0">
                  <c:v>398</c:v>
                </c:pt>
                <c:pt idx="24" c:formatCode="#0.0">
                  <c:v>448</c:v>
                </c:pt>
                <c:pt idx="25" c:formatCode="#0.0">
                  <c:v>440</c:v>
                </c:pt>
                <c:pt idx="26" c:formatCode="#0.0">
                  <c:v>436</c:v>
                </c:pt>
                <c:pt idx="27" c:formatCode="#0.0">
                  <c:v>398</c:v>
                </c:pt>
                <c:pt idx="28" c:formatCode="#0.0">
                  <c:v>243</c:v>
                </c:pt>
                <c:pt idx="29" c:formatCode="#0.0">
                  <c:v>222</c:v>
                </c:pt>
                <c:pt idx="30" c:formatCode="#0.0">
                  <c:v>254</c:v>
                </c:pt>
                <c:pt idx="31" c:formatCode="#0.0">
                  <c:v>185</c:v>
                </c:pt>
                <c:pt idx="32" c:formatCode="#0.0">
                  <c:v>118</c:v>
                </c:pt>
                <c:pt idx="33" c:formatCode="#0.0">
                  <c:v>87.6</c:v>
                </c:pt>
                <c:pt idx="34" c:formatCode="#0.0">
                  <c:v>56.7</c:v>
                </c:pt>
                <c:pt idx="35" c:formatCode="#0.0">
                  <c:v>46.8</c:v>
                </c:pt>
                <c:pt idx="36" c:formatCode="#0.0">
                  <c:v>36</c:v>
                </c:pt>
                <c:pt idx="37" c:formatCode="#0.0">
                  <c:v>15</c:v>
                </c:pt>
                <c:pt idx="38" c:formatCode="#0.0">
                  <c:v>9.12</c:v>
                </c:pt>
                <c:pt idx="39" c:formatCode="#0.0">
                  <c:v>5.6</c:v>
                </c:pt>
                <c:pt idx="40" c:formatCode="#0.0">
                  <c:v>3.35</c:v>
                </c:pt>
                <c:pt idx="41" c:formatCode="#0.0">
                  <c:v>1.36</c:v>
                </c:pt>
                <c:pt idx="42" c:formatCode="#0.0">
                  <c:v>0.9</c:v>
                </c:pt>
                <c:pt idx="43" c:formatCode="#0.0">
                  <c:v>0</c:v>
                </c:pt>
                <c:pt idx="44" c:formatCode="#0.0">
                  <c:v>0</c:v>
                </c:pt>
                <c:pt idx="45" c:formatCode="#0.0">
                  <c:v>0</c:v>
                </c:pt>
                <c:pt idx="46" c:formatCode="#0.0">
                  <c:v>0</c:v>
                </c:pt>
                <c:pt idx="47" c:formatCode="#0.0">
                  <c:v>0</c:v>
                </c:pt>
                <c:pt idx="48" c:formatCode="#0.0">
                  <c:v>0</c:v>
                </c:pt>
                <c:pt idx="49" c:formatCode="#0.0">
                  <c:v>0</c:v>
                </c:pt>
                <c:pt idx="50" c:formatCode="#0.0">
                  <c:v>0</c:v>
                </c:pt>
                <c:pt idx="51" c:formatCode="#0.0">
                  <c:v>0</c:v>
                </c:pt>
                <c:pt idx="52" c:formatCode="#0.0">
                  <c:v>0</c:v>
                </c:pt>
                <c:pt idx="53" c:formatCode="#0.0">
                  <c:v>0</c:v>
                </c:pt>
                <c:pt idx="54" c:formatCode="#0.0">
                  <c:v>0</c:v>
                </c:pt>
                <c:pt idx="55" c:formatCode="#0.0">
                  <c:v>0</c:v>
                </c:pt>
                <c:pt idx="56" c:formatCode="#0.0">
                  <c:v>0</c:v>
                </c:pt>
                <c:pt idx="57" c:formatCode="#0.0">
                  <c:v>0</c:v>
                </c:pt>
                <c:pt idx="58" c:formatCode="#0.0">
                  <c:v>0</c:v>
                </c:pt>
                <c:pt idx="59" c:formatCode="#0.0">
                  <c:v>0</c:v>
                </c:pt>
                <c:pt idx="60" c:formatCode="#0.0">
                  <c:v>0</c:v>
                </c:pt>
                <c:pt idx="61" c:formatCode="#0.0">
                  <c:v>0</c:v>
                </c:pt>
                <c:pt idx="62" c:formatCode="#0.0">
                  <c:v>0</c:v>
                </c:pt>
                <c:pt idx="63" c:formatCode="#0.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Datum odběru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koncentrace </a:t>
                </a:r>
                <a:r>
                  <a:rPr lang="en-US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</a:t>
                </a:r>
                <a:r>
                  <a:rPr lang="cs-CZ"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(µg/)</a:t>
                </a:r>
                <a:endParaRPr lang="en-US" sz="1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4e30c35f-6864-45b3-8045-0c4f4b633726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6</a:t>
            </a:r>
            <a:endParaRPr lang="en-US"/>
          </a:p>
        </c:rich>
      </c:tx>
      <c:layout>
        <c:manualLayout>
          <c:xMode val="edge"/>
          <c:yMode val="edge"/>
          <c:x val="0.18089931348158"/>
          <c:y val="0.019413285668027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6746510824546"/>
          <c:y val="0.123182224223158"/>
          <c:w val="0.849765061592538"/>
          <c:h val="0.653054505007828"/>
        </c:manualLayout>
      </c:layout>
      <c:lineChart>
        <c:grouping val="standard"/>
        <c:varyColors val="0"/>
        <c:ser>
          <c:idx val="0"/>
          <c:order val="0"/>
          <c:tx>
            <c:strRef>
              <c:f>PV-6</c:f>
              <c:strCache>
                <c:ptCount val="1"/>
                <c:pt idx="0">
                  <c:v>PV-6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'PV-6'!$A$41:$A$70</c:f>
              <c:numCache>
                <c:formatCode>m/d/yyyy</c:formatCode>
                <c:ptCount val="30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</c:numCache>
            </c:numRef>
          </c:cat>
          <c:val>
            <c:numRef>
              <c:f>'PV-6'!$B$41:$B$70</c:f>
              <c:numCache>
                <c:formatCode>General</c:formatCode>
                <c:ptCount val="30"/>
                <c:pt idx="0">
                  <c:v>7.27</c:v>
                </c:pt>
                <c:pt idx="1">
                  <c:v>5.4</c:v>
                </c:pt>
                <c:pt idx="2">
                  <c:v>3.01</c:v>
                </c:pt>
                <c:pt idx="3">
                  <c:v>2.52</c:v>
                </c:pt>
                <c:pt idx="4">
                  <c:v>0.6</c:v>
                </c:pt>
                <c:pt idx="5" c:formatCode="@">
                  <c:v>0</c:v>
                </c:pt>
                <c:pt idx="6">
                  <c:v>0.9</c:v>
                </c:pt>
                <c:pt idx="7">
                  <c:v>0.656</c:v>
                </c:pt>
                <c:pt idx="8" c:formatCode="@">
                  <c:v>0</c:v>
                </c:pt>
                <c:pt idx="9">
                  <c:v>1.94</c:v>
                </c:pt>
                <c:pt idx="10" c:formatCode="@">
                  <c:v>0</c:v>
                </c:pt>
                <c:pt idx="11" c:formatCode="@">
                  <c:v>0.708</c:v>
                </c:pt>
                <c:pt idx="12">
                  <c:v>0.5</c:v>
                </c:pt>
                <c:pt idx="13">
                  <c:v>0.5</c:v>
                </c:pt>
                <c:pt idx="14">
                  <c:v>1.3</c:v>
                </c:pt>
                <c:pt idx="15">
                  <c:v>1.08</c:v>
                </c:pt>
                <c:pt idx="16">
                  <c:v>0.67</c:v>
                </c:pt>
                <c:pt idx="17" c:formatCode="@">
                  <c:v>0</c:v>
                </c:pt>
                <c:pt idx="18" c:formatCode="@">
                  <c:v>0</c:v>
                </c:pt>
                <c:pt idx="19">
                  <c:v>0.584</c:v>
                </c:pt>
                <c:pt idx="20" c:formatCode="@">
                  <c:v>0</c:v>
                </c:pt>
                <c:pt idx="21">
                  <c:v>1.93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5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52010841-80e7-45e1-8e4f-a3b83e8a1c81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7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PV-7</c:f>
              <c:strCache>
                <c:ptCount val="1"/>
                <c:pt idx="0">
                  <c:v>PV-7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'PV-7'!$A$7:$A$60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45772</c:v>
                </c:pt>
                <c:pt idx="45" c:formatCode="m/d/yyyy">
                  <c:v>45778</c:v>
                </c:pt>
                <c:pt idx="46" c:formatCode="m/d/yyyy">
                  <c:v>45785</c:v>
                </c:pt>
                <c:pt idx="47" c:formatCode="m/d/yyyy">
                  <c:v>45792</c:v>
                </c:pt>
                <c:pt idx="48" c:formatCode="m/d/yyyy">
                  <c:v>45799</c:v>
                </c:pt>
                <c:pt idx="49" c:formatCode="m/d/yyyy">
                  <c:v>45806</c:v>
                </c:pt>
                <c:pt idx="50" c:formatCode="m/d/yyyy">
                  <c:v>45814</c:v>
                </c:pt>
              </c:numCache>
            </c:numRef>
          </c:cat>
          <c:val>
            <c:numRef>
              <c:f>'PV-7'!$B$7:$B$60</c:f>
              <c:numCache>
                <c:formatCode>General</c:formatCode>
                <c:ptCount val="54"/>
                <c:pt idx="0">
                  <c:v>8.4</c:v>
                </c:pt>
                <c:pt idx="1">
                  <c:v>5.3</c:v>
                </c:pt>
                <c:pt idx="2">
                  <c:v>13.7</c:v>
                </c:pt>
                <c:pt idx="3">
                  <c:v>28.4</c:v>
                </c:pt>
                <c:pt idx="4">
                  <c:v>27.9</c:v>
                </c:pt>
                <c:pt idx="5">
                  <c:v>18.4</c:v>
                </c:pt>
                <c:pt idx="6">
                  <c:v>24.5</c:v>
                </c:pt>
                <c:pt idx="7">
                  <c:v>90.6</c:v>
                </c:pt>
                <c:pt idx="8">
                  <c:v>90.6</c:v>
                </c:pt>
                <c:pt idx="9">
                  <c:v>50.3</c:v>
                </c:pt>
                <c:pt idx="10">
                  <c:v>41.1</c:v>
                </c:pt>
                <c:pt idx="11">
                  <c:v>41.2</c:v>
                </c:pt>
                <c:pt idx="12">
                  <c:v>76.7</c:v>
                </c:pt>
                <c:pt idx="13">
                  <c:v>103</c:v>
                </c:pt>
                <c:pt idx="14">
                  <c:v>110</c:v>
                </c:pt>
                <c:pt idx="15">
                  <c:v>633</c:v>
                </c:pt>
                <c:pt idx="16">
                  <c:v>450</c:v>
                </c:pt>
                <c:pt idx="17">
                  <c:v>349</c:v>
                </c:pt>
                <c:pt idx="18">
                  <c:v>432</c:v>
                </c:pt>
                <c:pt idx="19">
                  <c:v>1040</c:v>
                </c:pt>
                <c:pt idx="20">
                  <c:v>432</c:v>
                </c:pt>
                <c:pt idx="21">
                  <c:v>474</c:v>
                </c:pt>
                <c:pt idx="22">
                  <c:v>384</c:v>
                </c:pt>
                <c:pt idx="23">
                  <c:v>239</c:v>
                </c:pt>
                <c:pt idx="24">
                  <c:v>251</c:v>
                </c:pt>
                <c:pt idx="25">
                  <c:v>197</c:v>
                </c:pt>
                <c:pt idx="26">
                  <c:v>175</c:v>
                </c:pt>
                <c:pt idx="27">
                  <c:v>112</c:v>
                </c:pt>
                <c:pt idx="28">
                  <c:v>92.3</c:v>
                </c:pt>
                <c:pt idx="29">
                  <c:v>56.5</c:v>
                </c:pt>
                <c:pt idx="30">
                  <c:v>48.5</c:v>
                </c:pt>
                <c:pt idx="31">
                  <c:v>34</c:v>
                </c:pt>
                <c:pt idx="32">
                  <c:v>14.8</c:v>
                </c:pt>
                <c:pt idx="33">
                  <c:v>8.49</c:v>
                </c:pt>
                <c:pt idx="34">
                  <c:v>5.7</c:v>
                </c:pt>
                <c:pt idx="35">
                  <c:v>3.56</c:v>
                </c:pt>
                <c:pt idx="36">
                  <c:v>1.61</c:v>
                </c:pt>
                <c:pt idx="37">
                  <c:v>2.6</c:v>
                </c:pt>
                <c:pt idx="38">
                  <c:v>0</c:v>
                </c:pt>
                <c:pt idx="39">
                  <c:v>0</c:v>
                </c:pt>
                <c:pt idx="40">
                  <c:v>0.912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6ed3da42-fef9-4478-b2a2-5a4d8d942322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8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PV-8</c:f>
              <c:strCache>
                <c:ptCount val="1"/>
                <c:pt idx="0">
                  <c:v>PV-8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'PV-8'!$A$7:$A$60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  <c:pt idx="43" c:formatCode="m/d/yyyy">
                  <c:v>45764</c:v>
                </c:pt>
                <c:pt idx="44" c:formatCode="m/d/yyyy">
                  <c:v>45769</c:v>
                </c:pt>
                <c:pt idx="45" c:formatCode="m/d/yyyy">
                  <c:v>45772</c:v>
                </c:pt>
                <c:pt idx="46" c:formatCode="m/d/yyyy">
                  <c:v>45775</c:v>
                </c:pt>
                <c:pt idx="47" c:formatCode="m/d/yyyy">
                  <c:v>45778</c:v>
                </c:pt>
                <c:pt idx="48" c:formatCode="m/d/yyyy">
                  <c:v>45782</c:v>
                </c:pt>
                <c:pt idx="49" c:formatCode="m/d/yyyy">
                  <c:v>45785</c:v>
                </c:pt>
                <c:pt idx="50" c:formatCode="m/d/yyyy">
                  <c:v>45789</c:v>
                </c:pt>
                <c:pt idx="51" c:formatCode="m/d/yyyy">
                  <c:v>45792</c:v>
                </c:pt>
                <c:pt idx="52" c:formatCode="m/d/yyyy">
                  <c:v>45796</c:v>
                </c:pt>
                <c:pt idx="53" c:formatCode="m/d/yyyy">
                  <c:v>45799</c:v>
                </c:pt>
              </c:numCache>
            </c:numRef>
          </c:cat>
          <c:val>
            <c:numRef>
              <c:f>'PV-8'!$B$7:$B$60</c:f>
              <c:numCache>
                <c:formatCode>General</c:formatCode>
                <c:ptCount val="54"/>
                <c:pt idx="0">
                  <c:v>5.3</c:v>
                </c:pt>
                <c:pt idx="1">
                  <c:v>7.2</c:v>
                </c:pt>
                <c:pt idx="2">
                  <c:v>28.4</c:v>
                </c:pt>
                <c:pt idx="3">
                  <c:v>19.2</c:v>
                </c:pt>
                <c:pt idx="4">
                  <c:v>16.9</c:v>
                </c:pt>
                <c:pt idx="5">
                  <c:v>14.5</c:v>
                </c:pt>
                <c:pt idx="6">
                  <c:v>36.4</c:v>
                </c:pt>
                <c:pt idx="7">
                  <c:v>39.3</c:v>
                </c:pt>
                <c:pt idx="8">
                  <c:v>66.8</c:v>
                </c:pt>
                <c:pt idx="9">
                  <c:v>44.5</c:v>
                </c:pt>
                <c:pt idx="10">
                  <c:v>87</c:v>
                </c:pt>
                <c:pt idx="11">
                  <c:v>65.9</c:v>
                </c:pt>
                <c:pt idx="12">
                  <c:v>81.6</c:v>
                </c:pt>
                <c:pt idx="13">
                  <c:v>682</c:v>
                </c:pt>
                <c:pt idx="16">
                  <c:v>183</c:v>
                </c:pt>
                <c:pt idx="17">
                  <c:v>376</c:v>
                </c:pt>
                <c:pt idx="18">
                  <c:v>397</c:v>
                </c:pt>
                <c:pt idx="19">
                  <c:v>920</c:v>
                </c:pt>
                <c:pt idx="20">
                  <c:v>667</c:v>
                </c:pt>
                <c:pt idx="21">
                  <c:v>487</c:v>
                </c:pt>
                <c:pt idx="22">
                  <c:v>475</c:v>
                </c:pt>
                <c:pt idx="23">
                  <c:v>242</c:v>
                </c:pt>
                <c:pt idx="24">
                  <c:v>239</c:v>
                </c:pt>
                <c:pt idx="25">
                  <c:v>202</c:v>
                </c:pt>
                <c:pt idx="26">
                  <c:v>148</c:v>
                </c:pt>
                <c:pt idx="27">
                  <c:v>127</c:v>
                </c:pt>
                <c:pt idx="28">
                  <c:v>93.1</c:v>
                </c:pt>
                <c:pt idx="29">
                  <c:v>54.4</c:v>
                </c:pt>
                <c:pt idx="30">
                  <c:v>46.3</c:v>
                </c:pt>
                <c:pt idx="31">
                  <c:v>34.3</c:v>
                </c:pt>
                <c:pt idx="32">
                  <c:v>17.5</c:v>
                </c:pt>
                <c:pt idx="33">
                  <c:v>8.98</c:v>
                </c:pt>
                <c:pt idx="34">
                  <c:v>5.7</c:v>
                </c:pt>
                <c:pt idx="35">
                  <c:v>3.51</c:v>
                </c:pt>
                <c:pt idx="36">
                  <c:v>2.36</c:v>
                </c:pt>
                <c:pt idx="37">
                  <c:v>2.5</c:v>
                </c:pt>
                <c:pt idx="38" c:formatCode="@">
                  <c:v>0</c:v>
                </c:pt>
                <c:pt idx="39" c:formatCode="@">
                  <c:v>0</c:v>
                </c:pt>
                <c:pt idx="40">
                  <c:v>1.33</c:v>
                </c:pt>
                <c:pt idx="41" c:formatCode="@">
                  <c:v>0</c:v>
                </c:pt>
                <c:pt idx="42" c:formatCode="@">
                  <c:v>0</c:v>
                </c:pt>
                <c:pt idx="43" c:formatCode="@">
                  <c:v>0</c:v>
                </c:pt>
                <c:pt idx="44" c:formatCode="@">
                  <c:v>0</c:v>
                </c:pt>
                <c:pt idx="45" c:formatCode="@">
                  <c:v>0</c:v>
                </c:pt>
                <c:pt idx="46" c:formatCode="@">
                  <c:v>0</c:v>
                </c:pt>
                <c:pt idx="47" c:formatCode="@">
                  <c:v>0</c:v>
                </c:pt>
                <c:pt idx="48" c:formatCode="@">
                  <c:v>0</c:v>
                </c:pt>
                <c:pt idx="49" c:formatCode="@">
                  <c:v>0</c:v>
                </c:pt>
                <c:pt idx="50" c:formatCode="@">
                  <c:v>0</c:v>
                </c:pt>
                <c:pt idx="51">
                  <c:v>1</c:v>
                </c:pt>
                <c:pt idx="52" c:formatCode="@">
                  <c:v>0</c:v>
                </c:pt>
                <c:pt idx="53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10b27477-7c76-4214-b2c5-03d1acd88599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9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PV-9</c:f>
              <c:strCache>
                <c:ptCount val="1"/>
                <c:pt idx="0">
                  <c:v>PV-9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6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'PV-9'!$A$7:$A$60</c:f>
              <c:numCache>
                <c:formatCode>m/d/yyyy</c:formatCode>
                <c:ptCount val="54"/>
                <c:pt idx="0" c:formatCode="m/d/yyyy">
                  <c:v>45721</c:v>
                </c:pt>
                <c:pt idx="1" c:formatCode="m/d/yyyy">
                  <c:v>45722</c:v>
                </c:pt>
                <c:pt idx="2" c:formatCode="m/d/yyyy">
                  <c:v>45723</c:v>
                </c:pt>
                <c:pt idx="3" c:formatCode="m/d/yyyy">
                  <c:v>45724</c:v>
                </c:pt>
                <c:pt idx="4" c:formatCode="m/d/yyyy">
                  <c:v>45725</c:v>
                </c:pt>
                <c:pt idx="5" c:formatCode="m/d/yyyy">
                  <c:v>45726</c:v>
                </c:pt>
                <c:pt idx="6" c:formatCode="m/d/yyyy">
                  <c:v>45727</c:v>
                </c:pt>
                <c:pt idx="7" c:formatCode="m/d/yyyy">
                  <c:v>45728</c:v>
                </c:pt>
                <c:pt idx="8" c:formatCode="m/d/yyyy">
                  <c:v>45729</c:v>
                </c:pt>
                <c:pt idx="9" c:formatCode="m/d/yyyy">
                  <c:v>45730</c:v>
                </c:pt>
                <c:pt idx="10" c:formatCode="m/d/yyyy">
                  <c:v>45731</c:v>
                </c:pt>
                <c:pt idx="11" c:formatCode="m/d/yyyy">
                  <c:v>45732</c:v>
                </c:pt>
                <c:pt idx="12" c:formatCode="m/d/yyyy">
                  <c:v>45733</c:v>
                </c:pt>
                <c:pt idx="13" c:formatCode="m/d/yyyy">
                  <c:v>45734</c:v>
                </c:pt>
                <c:pt idx="14" c:formatCode="m/d/yyyy">
                  <c:v>45735</c:v>
                </c:pt>
                <c:pt idx="15" c:formatCode="m/d/yyyy">
                  <c:v>45736</c:v>
                </c:pt>
                <c:pt idx="16" c:formatCode="m/d/yyyy">
                  <c:v>45737</c:v>
                </c:pt>
                <c:pt idx="17" c:formatCode="m/d/yyyy">
                  <c:v>45738</c:v>
                </c:pt>
                <c:pt idx="18" c:formatCode="m/d/yyyy">
                  <c:v>45739</c:v>
                </c:pt>
                <c:pt idx="19" c:formatCode="m/d/yyyy">
                  <c:v>45740</c:v>
                </c:pt>
                <c:pt idx="20" c:formatCode="m/d/yyyy">
                  <c:v>45741</c:v>
                </c:pt>
                <c:pt idx="21" c:formatCode="m/d/yyyy">
                  <c:v>45742</c:v>
                </c:pt>
                <c:pt idx="22" c:formatCode="m/d/yyyy">
                  <c:v>45743</c:v>
                </c:pt>
                <c:pt idx="23" c:formatCode="m/d/yyyy">
                  <c:v>45744</c:v>
                </c:pt>
                <c:pt idx="24" c:formatCode="m/d/yyyy">
                  <c:v>45745</c:v>
                </c:pt>
                <c:pt idx="25" c:formatCode="m/d/yyyy">
                  <c:v>45746</c:v>
                </c:pt>
                <c:pt idx="26" c:formatCode="m/d/yyyy">
                  <c:v>45747</c:v>
                </c:pt>
                <c:pt idx="27" c:formatCode="m/d/yyyy">
                  <c:v>45748</c:v>
                </c:pt>
                <c:pt idx="28" c:formatCode="m/d/yyyy">
                  <c:v>45749</c:v>
                </c:pt>
                <c:pt idx="29" c:formatCode="m/d/yyyy">
                  <c:v>45750</c:v>
                </c:pt>
                <c:pt idx="30" c:formatCode="m/d/yyyy">
                  <c:v>45751</c:v>
                </c:pt>
                <c:pt idx="31" c:formatCode="m/d/yyyy">
                  <c:v>45752</c:v>
                </c:pt>
                <c:pt idx="32" c:formatCode="m/d/yyyy">
                  <c:v>45753</c:v>
                </c:pt>
                <c:pt idx="33" c:formatCode="m/d/yyyy">
                  <c:v>45754</c:v>
                </c:pt>
                <c:pt idx="34" c:formatCode="m/d/yyyy">
                  <c:v>45755</c:v>
                </c:pt>
                <c:pt idx="35" c:formatCode="m/d/yyyy">
                  <c:v>45756</c:v>
                </c:pt>
                <c:pt idx="36" c:formatCode="m/d/yyyy">
                  <c:v>45757</c:v>
                </c:pt>
                <c:pt idx="37" c:formatCode="m/d/yyyy">
                  <c:v>45758</c:v>
                </c:pt>
                <c:pt idx="38" c:formatCode="m/d/yyyy">
                  <c:v>45759</c:v>
                </c:pt>
                <c:pt idx="39" c:formatCode="m/d/yyyy">
                  <c:v>45760</c:v>
                </c:pt>
                <c:pt idx="40" c:formatCode="m/d/yyyy">
                  <c:v>45761</c:v>
                </c:pt>
                <c:pt idx="41" c:formatCode="m/d/yyyy">
                  <c:v>45762</c:v>
                </c:pt>
                <c:pt idx="42" c:formatCode="m/d/yyyy">
                  <c:v>45763</c:v>
                </c:pt>
              </c:numCache>
            </c:numRef>
          </c:cat>
          <c:val>
            <c:numRef>
              <c:f>'PV-9'!$B$7:$B$60</c:f>
              <c:numCache>
                <c:formatCode>General</c:formatCode>
                <c:ptCount val="54"/>
                <c:pt idx="0">
                  <c:v>7.1</c:v>
                </c:pt>
                <c:pt idx="1">
                  <c:v>6</c:v>
                </c:pt>
                <c:pt idx="2">
                  <c:v>5.4</c:v>
                </c:pt>
                <c:pt idx="3">
                  <c:v>11.1</c:v>
                </c:pt>
                <c:pt idx="4">
                  <c:v>11.7</c:v>
                </c:pt>
                <c:pt idx="5">
                  <c:v>14.6</c:v>
                </c:pt>
                <c:pt idx="6">
                  <c:v>24.3</c:v>
                </c:pt>
                <c:pt idx="7">
                  <c:v>39.1</c:v>
                </c:pt>
                <c:pt idx="8">
                  <c:v>38.6</c:v>
                </c:pt>
                <c:pt idx="9">
                  <c:v>80.2</c:v>
                </c:pt>
                <c:pt idx="10">
                  <c:v>56.3</c:v>
                </c:pt>
                <c:pt idx="11">
                  <c:v>33.6</c:v>
                </c:pt>
                <c:pt idx="12">
                  <c:v>173</c:v>
                </c:pt>
                <c:pt idx="13">
                  <c:v>159</c:v>
                </c:pt>
                <c:pt idx="14">
                  <c:v>254</c:v>
                </c:pt>
                <c:pt idx="15">
                  <c:v>368</c:v>
                </c:pt>
                <c:pt idx="16">
                  <c:v>405</c:v>
                </c:pt>
                <c:pt idx="17">
                  <c:v>498</c:v>
                </c:pt>
                <c:pt idx="18">
                  <c:v>492</c:v>
                </c:pt>
                <c:pt idx="19">
                  <c:v>442</c:v>
                </c:pt>
                <c:pt idx="20">
                  <c:v>642</c:v>
                </c:pt>
                <c:pt idx="21">
                  <c:v>492</c:v>
                </c:pt>
                <c:pt idx="22">
                  <c:v>488</c:v>
                </c:pt>
                <c:pt idx="23">
                  <c:v>274</c:v>
                </c:pt>
                <c:pt idx="24">
                  <c:v>207</c:v>
                </c:pt>
                <c:pt idx="25">
                  <c:v>198</c:v>
                </c:pt>
                <c:pt idx="26">
                  <c:v>180</c:v>
                </c:pt>
                <c:pt idx="27">
                  <c:v>160</c:v>
                </c:pt>
                <c:pt idx="28">
                  <c:v>95.6</c:v>
                </c:pt>
                <c:pt idx="29">
                  <c:v>54.3</c:v>
                </c:pt>
                <c:pt idx="30">
                  <c:v>45.9</c:v>
                </c:pt>
                <c:pt idx="31">
                  <c:v>27.8</c:v>
                </c:pt>
                <c:pt idx="32">
                  <c:v>16.7</c:v>
                </c:pt>
                <c:pt idx="33">
                  <c:v>10.6</c:v>
                </c:pt>
                <c:pt idx="34">
                  <c:v>6.4</c:v>
                </c:pt>
                <c:pt idx="35">
                  <c:v>3.86</c:v>
                </c:pt>
                <c:pt idx="36">
                  <c:v>1.55</c:v>
                </c:pt>
                <c:pt idx="37">
                  <c:v>4.3</c:v>
                </c:pt>
                <c:pt idx="38" c:formatCode="@">
                  <c:v>0</c:v>
                </c:pt>
                <c:pt idx="39" c:formatCode="@">
                  <c:v>0</c:v>
                </c:pt>
                <c:pt idx="40" c:formatCode="@">
                  <c:v>0</c:v>
                </c:pt>
                <c:pt idx="41" c:formatCode="@">
                  <c:v>0</c:v>
                </c:pt>
                <c:pt idx="42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1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ee2b40b1-c863-4dde-89a3-e455c0592ab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13B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PV-13B</c:f>
              <c:strCache>
                <c:ptCount val="1"/>
                <c:pt idx="0">
                  <c:v>PV-13B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'PV-13B'!$A$20:$A$50</c:f>
              <c:numCache>
                <c:formatCode>m/d/yyyy</c:formatCode>
                <c:ptCount val="31"/>
                <c:pt idx="0" c:formatCode="m/d/yyyy">
                  <c:v>45754</c:v>
                </c:pt>
                <c:pt idx="1" c:formatCode="m/d/yyyy">
                  <c:v>45755</c:v>
                </c:pt>
                <c:pt idx="2" c:formatCode="m/d/yyyy">
                  <c:v>45756</c:v>
                </c:pt>
                <c:pt idx="3" c:formatCode="m/d/yyyy">
                  <c:v>45757</c:v>
                </c:pt>
                <c:pt idx="4" c:formatCode="m/d/yyyy">
                  <c:v>45758</c:v>
                </c:pt>
                <c:pt idx="5" c:formatCode="m/d/yyyy">
                  <c:v>45759</c:v>
                </c:pt>
                <c:pt idx="6" c:formatCode="m/d/yyyy">
                  <c:v>45760</c:v>
                </c:pt>
                <c:pt idx="7" c:formatCode="m/d/yyyy">
                  <c:v>45761</c:v>
                </c:pt>
                <c:pt idx="8" c:formatCode="m/d/yyyy">
                  <c:v>45762</c:v>
                </c:pt>
                <c:pt idx="9" c:formatCode="m/d/yyyy">
                  <c:v>45763</c:v>
                </c:pt>
                <c:pt idx="10" c:formatCode="m/d/yyyy">
                  <c:v>45764</c:v>
                </c:pt>
                <c:pt idx="11" c:formatCode="m/d/yyyy">
                  <c:v>45769</c:v>
                </c:pt>
                <c:pt idx="12" c:formatCode="m/d/yyyy">
                  <c:v>45772</c:v>
                </c:pt>
                <c:pt idx="13" c:formatCode="m/d/yyyy">
                  <c:v>45775</c:v>
                </c:pt>
                <c:pt idx="14" c:formatCode="m/d/yyyy">
                  <c:v>45778</c:v>
                </c:pt>
                <c:pt idx="15" c:formatCode="m/d/yyyy">
                  <c:v>45782</c:v>
                </c:pt>
                <c:pt idx="16" c:formatCode="m/d/yyyy">
                  <c:v>45785</c:v>
                </c:pt>
                <c:pt idx="17" c:formatCode="m/d/yyyy">
                  <c:v>45789</c:v>
                </c:pt>
                <c:pt idx="18" c:formatCode="m/d/yyyy">
                  <c:v>45792</c:v>
                </c:pt>
                <c:pt idx="19" c:formatCode="m/d/yyyy">
                  <c:v>45796</c:v>
                </c:pt>
                <c:pt idx="20" c:formatCode="m/d/yyyy">
                  <c:v>45799</c:v>
                </c:pt>
                <c:pt idx="21" c:formatCode="m/d/yyyy">
                  <c:v>45803</c:v>
                </c:pt>
                <c:pt idx="22" c:formatCode="m/d/yyyy">
                  <c:v>45806</c:v>
                </c:pt>
                <c:pt idx="23" c:formatCode="m/d/yyyy">
                  <c:v>45810</c:v>
                </c:pt>
                <c:pt idx="24" c:formatCode="m/d/yyyy">
                  <c:v>45814</c:v>
                </c:pt>
                <c:pt idx="25" c:formatCode="m/d/yyyy">
                  <c:v>45817</c:v>
                </c:pt>
              </c:numCache>
            </c:numRef>
          </c:cat>
          <c:val>
            <c:numRef>
              <c:f>'PV-13B'!$B$21:$B$50</c:f>
              <c:numCache>
                <c:formatCode>General</c:formatCode>
                <c:ptCount val="30"/>
                <c:pt idx="0">
                  <c:v>7</c:v>
                </c:pt>
                <c:pt idx="1">
                  <c:v>5.5</c:v>
                </c:pt>
                <c:pt idx="2">
                  <c:v>7.98</c:v>
                </c:pt>
                <c:pt idx="3">
                  <c:v>2.8</c:v>
                </c:pt>
                <c:pt idx="4">
                  <c:v>0.5</c:v>
                </c:pt>
                <c:pt idx="5">
                  <c:v>0.9</c:v>
                </c:pt>
                <c:pt idx="6">
                  <c:v>2.68</c:v>
                </c:pt>
                <c:pt idx="7">
                  <c:v>2.74</c:v>
                </c:pt>
                <c:pt idx="8">
                  <c:v>0.589</c:v>
                </c:pt>
                <c:pt idx="9" c:formatCode="@">
                  <c:v>0</c:v>
                </c:pt>
                <c:pt idx="10" c:formatCode="@">
                  <c:v>1.81</c:v>
                </c:pt>
                <c:pt idx="11" c:formatCode="@">
                  <c:v>0</c:v>
                </c:pt>
                <c:pt idx="12" c:formatCode="@">
                  <c:v>0</c:v>
                </c:pt>
                <c:pt idx="13" c:formatCode="@">
                  <c:v>0.6</c:v>
                </c:pt>
                <c:pt idx="14">
                  <c:v>0.678</c:v>
                </c:pt>
                <c:pt idx="15" c:formatCode="@">
                  <c:v>0</c:v>
                </c:pt>
                <c:pt idx="16" c:formatCode="@">
                  <c:v>0</c:v>
                </c:pt>
                <c:pt idx="17">
                  <c:v>1.2</c:v>
                </c:pt>
                <c:pt idx="18" c:formatCode="@">
                  <c:v>0</c:v>
                </c:pt>
                <c:pt idx="19" c:formatCode="@">
                  <c:v>0</c:v>
                </c:pt>
                <c:pt idx="20">
                  <c:v>1.07</c:v>
                </c:pt>
                <c:pt idx="21">
                  <c:v>0.9</c:v>
                </c:pt>
                <c:pt idx="22">
                  <c:v>0.9</c:v>
                </c:pt>
                <c:pt idx="23">
                  <c:v>1.2</c:v>
                </c:pt>
                <c:pt idx="24">
                  <c:v>0.616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  <c:min val="4574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ff3b1083-9fe1-4403-a280-2c51059bf49e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Vývoj koncentrace benzenu (µg/l) - povrchová voda profil 17</a:t>
            </a:r>
            <a:endParaRPr lang="cs-CZ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PV-17</c:f>
              <c:strCache>
                <c:ptCount val="1"/>
                <c:pt idx="0">
                  <c:v>PV-17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5562879558622"/>
                      <c:h val="0.103071298985745"/>
                    </c:manualLayout>
                  </c15:layout>
                </c:ext>
              </c:extLst>
            </c:dLbl>
            <c:dLbl>
              <c:idx val="5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394743816632041"/>
                      <c:h val="0.0990266097040442"/>
                    </c:manualLayout>
                  </c15:layout>
                </c:ext>
              </c:extLst>
            </c:dLbl>
            <c:dLbl>
              <c:idx val="7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283243706914486"/>
                      <c:h val="0.0920164263911645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'PV-17'!$A$6:$A$45</c:f>
              <c:numCache>
                <c:formatCode>m/d/yyyy</c:formatCode>
                <c:ptCount val="40"/>
                <c:pt idx="0" c:formatCode="m/d/yyyy">
                  <c:v>45737</c:v>
                </c:pt>
                <c:pt idx="1" c:formatCode="m/d/yyyy">
                  <c:v>45738</c:v>
                </c:pt>
                <c:pt idx="2" c:formatCode="m/d/yyyy">
                  <c:v>45739</c:v>
                </c:pt>
                <c:pt idx="3" c:formatCode="m/d/yyyy">
                  <c:v>45740</c:v>
                </c:pt>
                <c:pt idx="4" c:formatCode="m/d/yyyy">
                  <c:v>45741</c:v>
                </c:pt>
                <c:pt idx="5" c:formatCode="m/d/yyyy">
                  <c:v>45742</c:v>
                </c:pt>
                <c:pt idx="6" c:formatCode="m/d/yyyy">
                  <c:v>45743</c:v>
                </c:pt>
                <c:pt idx="7" c:formatCode="m/d/yyyy">
                  <c:v>45744</c:v>
                </c:pt>
                <c:pt idx="8" c:formatCode="m/d/yyyy">
                  <c:v>45745</c:v>
                </c:pt>
                <c:pt idx="9" c:formatCode="m/d/yyyy">
                  <c:v>45746</c:v>
                </c:pt>
                <c:pt idx="10" c:formatCode="m/d/yyyy">
                  <c:v>45747</c:v>
                </c:pt>
                <c:pt idx="11" c:formatCode="m/d/yyyy">
                  <c:v>45748</c:v>
                </c:pt>
                <c:pt idx="12" c:formatCode="m/d/yyyy">
                  <c:v>45749</c:v>
                </c:pt>
                <c:pt idx="13" c:formatCode="m/d/yyyy">
                  <c:v>45750</c:v>
                </c:pt>
                <c:pt idx="14" c:formatCode="m/d/yyyy">
                  <c:v>45751</c:v>
                </c:pt>
                <c:pt idx="15" c:formatCode="m/d/yyyy">
                  <c:v>45752</c:v>
                </c:pt>
                <c:pt idx="16" c:formatCode="m/d/yyyy">
                  <c:v>45753</c:v>
                </c:pt>
                <c:pt idx="17" c:formatCode="m/d/yyyy">
                  <c:v>45754</c:v>
                </c:pt>
                <c:pt idx="18" c:formatCode="m/d/yyyy">
                  <c:v>45755</c:v>
                </c:pt>
                <c:pt idx="19" c:formatCode="m/d/yyyy">
                  <c:v>45756</c:v>
                </c:pt>
                <c:pt idx="20" c:formatCode="m/d/yyyy">
                  <c:v>45757</c:v>
                </c:pt>
                <c:pt idx="21" c:formatCode="m/d/yyyy">
                  <c:v>45758</c:v>
                </c:pt>
                <c:pt idx="22" c:formatCode="m/d/yyyy">
                  <c:v>45759</c:v>
                </c:pt>
                <c:pt idx="23" c:formatCode="m/d/yyyy">
                  <c:v>45760</c:v>
                </c:pt>
                <c:pt idx="24" c:formatCode="m/d/yyyy">
                  <c:v>45761</c:v>
                </c:pt>
                <c:pt idx="25" c:formatCode="m/d/yyyy">
                  <c:v>45762</c:v>
                </c:pt>
                <c:pt idx="26" c:formatCode="m/d/yyyy">
                  <c:v>45763</c:v>
                </c:pt>
              </c:numCache>
            </c:numRef>
          </c:cat>
          <c:val>
            <c:numRef>
              <c:f>'PV-17'!$B$6:$B$45</c:f>
              <c:numCache>
                <c:formatCode>General</c:formatCode>
                <c:ptCount val="40"/>
                <c:pt idx="0">
                  <c:v>62.9</c:v>
                </c:pt>
                <c:pt idx="1">
                  <c:v>131</c:v>
                </c:pt>
                <c:pt idx="2">
                  <c:v>215</c:v>
                </c:pt>
                <c:pt idx="3">
                  <c:v>277</c:v>
                </c:pt>
                <c:pt idx="4">
                  <c:v>360</c:v>
                </c:pt>
                <c:pt idx="5">
                  <c:v>477</c:v>
                </c:pt>
                <c:pt idx="6">
                  <c:v>383</c:v>
                </c:pt>
                <c:pt idx="7">
                  <c:v>230</c:v>
                </c:pt>
                <c:pt idx="8">
                  <c:v>187</c:v>
                </c:pt>
                <c:pt idx="9">
                  <c:v>205</c:v>
                </c:pt>
                <c:pt idx="10">
                  <c:v>147</c:v>
                </c:pt>
                <c:pt idx="11">
                  <c:v>106</c:v>
                </c:pt>
                <c:pt idx="12">
                  <c:v>75.4</c:v>
                </c:pt>
                <c:pt idx="13">
                  <c:v>51.8</c:v>
                </c:pt>
                <c:pt idx="14">
                  <c:v>36.8</c:v>
                </c:pt>
                <c:pt idx="15">
                  <c:v>29.6</c:v>
                </c:pt>
                <c:pt idx="16">
                  <c:v>12.5</c:v>
                </c:pt>
                <c:pt idx="17">
                  <c:v>8.22</c:v>
                </c:pt>
                <c:pt idx="18">
                  <c:v>4.8</c:v>
                </c:pt>
                <c:pt idx="19">
                  <c:v>2.96</c:v>
                </c:pt>
                <c:pt idx="20">
                  <c:v>0.65</c:v>
                </c:pt>
                <c:pt idx="21" c:formatCode="@">
                  <c:v>0</c:v>
                </c:pt>
                <c:pt idx="22" c:formatCode="@">
                  <c:v>0</c:v>
                </c:pt>
                <c:pt idx="23" c:formatCode="@">
                  <c:v>0</c:v>
                </c:pt>
                <c:pt idx="24" c:formatCode="@">
                  <c:v>0</c:v>
                </c:pt>
                <c:pt idx="25" c:formatCode="@">
                  <c:v>0</c:v>
                </c:pt>
                <c:pt idx="26" c:formatCode="@">
                  <c:v>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1911151648"/>
        <c:axId val="1911152608"/>
      </c:lineChart>
      <c:dateAx>
        <c:axId val="19111516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Datum odběru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2608"/>
        <c:crosses val="autoZero"/>
        <c:auto val="1"/>
        <c:lblOffset val="100"/>
        <c:baseTimeUnit val="days"/>
      </c:dateAx>
      <c:valAx>
        <c:axId val="19111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koncentrace </a:t>
                </a:r>
                <a:r>
                  <a:rPr lang="en-US"/>
                  <a:t> </a:t>
                </a:r>
                <a:r>
                  <a:rPr lang="cs-CZ"/>
                  <a:t>(µg/)</a:t>
                </a:r>
                <a:endParaRPr lang="en-US"/>
              </a:p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911151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uri="{0b15fc19-7d7d-44ad-8c2d-2c3a37ce22c3}">
        <chartProps xmlns="https://web.wps.cn/et/2018/main" chartId="{752c4251-8826-4939-8dcf-a1b16ab1f118}"/>
      </c:ext>
    </c:extLst>
  </c:chart>
  <c:spPr>
    <a:noFill/>
    <a:ln>
      <a:noFill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</a:fld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chart" Target="../charts/char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chart" Target="../charts/chart13.xml"/><Relationship Id="rId1" Type="http://schemas.openxmlformats.org/officeDocument/2006/relationships/chart" Target="../charts/char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Picture 3" descr="Mramorová deska s hnědými a azurová barvami"/>
          <p:cNvPicPr>
            <a:picLocks noChangeAspect="1"/>
          </p:cNvPicPr>
          <p:nvPr/>
        </p:nvPicPr>
        <p:blipFill>
          <a:blip r:embed="rId1"/>
          <a:srcRect t="4492" b="16283"/>
          <a:stretch>
            <a:fillRect/>
          </a:stretch>
        </p:blipFill>
        <p:spPr>
          <a:xfrm>
            <a:off x="21" y="-133563"/>
            <a:ext cx="12191979" cy="685799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5507179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306780" y="978409"/>
            <a:ext cx="4496529" cy="3678268"/>
          </a:xfrm>
        </p:spPr>
        <p:txBody>
          <a:bodyPr anchor="t">
            <a:normAutofit fontScale="90000"/>
          </a:bodyPr>
          <a:lstStyle/>
          <a:p>
            <a:r>
              <a:rPr lang="cs-CZ" sz="6000" dirty="0"/>
              <a:t>Železniční nehoda u obce Hustopeče nad Bečvou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898130" y="6001744"/>
            <a:ext cx="2475380" cy="494791"/>
          </a:xfrm>
        </p:spPr>
        <p:txBody>
          <a:bodyPr anchor="b">
            <a:normAutofit/>
          </a:bodyPr>
          <a:lstStyle/>
          <a:p>
            <a:r>
              <a:rPr lang="cs-CZ" sz="1200" dirty="0"/>
              <a:t>Pavel Tuček</a:t>
            </a:r>
            <a:endParaRPr lang="cs-CZ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Fram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70329" y="133573"/>
            <a:ext cx="6866965" cy="662671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06781" y="508090"/>
            <a:ext cx="449275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10119" y="6209925"/>
            <a:ext cx="449275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Podnadpis 2"/>
          <p:cNvSpPr txBox="1"/>
          <p:nvPr/>
        </p:nvSpPr>
        <p:spPr>
          <a:xfrm>
            <a:off x="7370241" y="5082331"/>
            <a:ext cx="4488812" cy="11504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solidFill>
                  <a:schemeClr val="accent4">
                    <a:lumMod val="50000"/>
                  </a:schemeClr>
                </a:solidFill>
              </a:rPr>
              <a:t>Monitoring</a:t>
            </a:r>
            <a:r>
              <a:rPr lang="cs-CZ" dirty="0"/>
              <a:t> </a:t>
            </a:r>
            <a:endParaRPr lang="cs-CZ" dirty="0"/>
          </a:p>
          <a:p>
            <a:r>
              <a:rPr lang="cs-CZ" sz="2400" b="1" u="sng" dirty="0">
                <a:solidFill>
                  <a:schemeClr val="accent4">
                    <a:lumMod val="50000"/>
                  </a:schemeClr>
                </a:solidFill>
              </a:rPr>
              <a:t>9. 6. 2025</a:t>
            </a:r>
            <a:endParaRPr lang="cs-CZ" b="1" u="sng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P13B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1" name="Zástupný obsah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9715" t="21264" r="17143" b="49267"/>
          <a:stretch>
            <a:fillRect/>
          </a:stretch>
        </p:blipFill>
        <p:spPr>
          <a:xfrm>
            <a:off x="742233" y="1910917"/>
            <a:ext cx="2146134" cy="1903701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727200" y="2441448"/>
            <a:ext cx="424873" cy="46019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2888367" y="1316355"/>
          <a:ext cx="8561400" cy="437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rcRect l="39587" t="39838" r="24833" b="29093"/>
          <a:stretch>
            <a:fillRect/>
          </a:stretch>
        </p:blipFill>
        <p:spPr>
          <a:xfrm>
            <a:off x="429934" y="2105700"/>
            <a:ext cx="3990682" cy="264660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64540" y="3222498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4420616" y="1319213"/>
          <a:ext cx="7250176" cy="412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P17A</a:t>
            </a:r>
            <a:endParaRPr lang="cs-CZ" sz="2800" dirty="0"/>
          </a:p>
        </p:txBody>
      </p:sp>
      <p:sp>
        <p:nvSpPr>
          <p:cNvPr id="3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rcRect l="8210" t="15992" r="64052" b="60144"/>
          <a:stretch>
            <a:fillRect/>
          </a:stretch>
        </p:blipFill>
        <p:spPr>
          <a:xfrm>
            <a:off x="409851" y="2108889"/>
            <a:ext cx="4038939" cy="263908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71264" y="3027301"/>
            <a:ext cx="871523" cy="80339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404200" y="1484923"/>
          <a:ext cx="7266592" cy="4188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593867" y="663286"/>
          <a:ext cx="7858356" cy="604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9667"/>
                <a:gridCol w="1057428"/>
                <a:gridCol w="1029600"/>
                <a:gridCol w="495322"/>
                <a:gridCol w="389579"/>
                <a:gridCol w="634457"/>
                <a:gridCol w="467494"/>
                <a:gridCol w="545409"/>
                <a:gridCol w="556541"/>
                <a:gridCol w="2242859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b="1" u="none" strike="noStrike" dirty="0">
                          <a:effectLst/>
                        </a:rPr>
                        <a:t>datum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Legislativa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místo odběru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benzen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toluen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ethylbenzen</a:t>
                      </a:r>
                      <a:r>
                        <a:rPr lang="cs-CZ" sz="400" b="1" u="none" strike="noStrike" dirty="0">
                          <a:effectLst/>
                        </a:rPr>
                        <a:t>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 err="1">
                          <a:effectLst/>
                        </a:rPr>
                        <a:t>m,p</a:t>
                      </a:r>
                      <a:r>
                        <a:rPr lang="cs-CZ" sz="400" b="1" u="none" strike="noStrike" dirty="0">
                          <a:effectLst/>
                        </a:rPr>
                        <a:t>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o-xylen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suma BTEX (</a:t>
                      </a:r>
                      <a:r>
                        <a:rPr lang="cs-CZ" sz="400" b="1" u="none" strike="noStrike" dirty="0" err="1">
                          <a:effectLst/>
                        </a:rPr>
                        <a:t>ug</a:t>
                      </a:r>
                      <a:r>
                        <a:rPr lang="cs-CZ" sz="400" b="1" u="none" strike="noStrike" dirty="0">
                          <a:effectLst/>
                        </a:rPr>
                        <a:t>/l)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b="1" u="none" strike="noStrike" dirty="0">
                          <a:effectLst/>
                        </a:rPr>
                        <a:t>Poznámka:</a:t>
                      </a:r>
                      <a:endParaRPr lang="cs-CZ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0,9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5.3.2025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1962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</a:rPr>
                        <a:t>&lt;0,5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0,8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infiltrace mezi jezerem 6 a řekou Bečvou - dále bez odběru, nejedná se o vodu pitnou</a:t>
                      </a:r>
                      <a:endParaRPr lang="cs-CZ" sz="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7.3.2025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3 chatová oblast za jezerem 6 č.ev. 32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 bez odběru viz odběr 7.3. - nejedná se o pitnou vodu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10.3.2025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 bez leg. použity limity na pitnou vodu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400" u="none" strike="noStrike">
                          <a:effectLst/>
                        </a:rPr>
                        <a:t>6 chatová oblast za jezerem 6 č.ev.41</a:t>
                      </a:r>
                      <a:endParaRPr lang="pl-PL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dále bez odběru - nejdená se o pinou vodu - provedl ZU bez komunikace s KHS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17.03.2025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 dirty="0">
                          <a:effectLst/>
                        </a:rPr>
                        <a:t>1</a:t>
                      </a:r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24.03.2025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01.04.2025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08.04.2025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15.04.2025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4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7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8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9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400" u="none" strike="noStrike">
                          <a:effectLst/>
                        </a:rPr>
                        <a:t>22.04.2025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252/2004 - pitná voda - příloha 1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400" u="none" strike="noStrike">
                          <a:effectLst/>
                        </a:rPr>
                        <a:t>10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" u="none" strike="noStrike">
                          <a:effectLst/>
                        </a:rPr>
                        <a:t>&lt;0,5</a:t>
                      </a:r>
                      <a:endParaRPr lang="cs-CZ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2279" marR="2279" marT="227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893561" y="672047"/>
          <a:ext cx="6992985" cy="1499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1836"/>
                <a:gridCol w="2297098"/>
                <a:gridCol w="199619"/>
                <a:gridCol w="1078748"/>
                <a:gridCol w="314213"/>
                <a:gridCol w="314213"/>
                <a:gridCol w="314213"/>
                <a:gridCol w="314213"/>
                <a:gridCol w="1208832"/>
              </a:tblGrid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8742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29.04.2025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893561" y="2170121"/>
          <a:ext cx="6992984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3491"/>
                <a:gridCol w="2229475"/>
                <a:gridCol w="226032"/>
                <a:gridCol w="1037690"/>
                <a:gridCol w="290180"/>
                <a:gridCol w="319511"/>
                <a:gridCol w="319511"/>
                <a:gridCol w="319511"/>
                <a:gridCol w="1257583"/>
              </a:tblGrid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06.05.2025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  <p:graphicFrame>
        <p:nvGraphicFramePr>
          <p:cNvPr id="17" name="Tabulka 16"/>
          <p:cNvGraphicFramePr>
            <a:graphicFrameLocks noGrp="1"/>
          </p:cNvGraphicFramePr>
          <p:nvPr/>
        </p:nvGraphicFramePr>
        <p:xfrm>
          <a:off x="1893560" y="3633161"/>
          <a:ext cx="6992985" cy="1393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7436"/>
                <a:gridCol w="2289611"/>
                <a:gridCol w="294515"/>
                <a:gridCol w="907200"/>
                <a:gridCol w="387928"/>
                <a:gridCol w="397163"/>
                <a:gridCol w="286773"/>
                <a:gridCol w="295504"/>
                <a:gridCol w="1136855"/>
              </a:tblGrid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4146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13.05.2025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871133" y="5107609"/>
          <a:ext cx="6997700" cy="1263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067"/>
                <a:gridCol w="2302933"/>
                <a:gridCol w="300567"/>
                <a:gridCol w="939095"/>
                <a:gridCol w="360538"/>
                <a:gridCol w="406400"/>
                <a:gridCol w="266700"/>
                <a:gridCol w="300567"/>
                <a:gridCol w="11218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4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20.05.2025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9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 dirty="0">
                          <a:effectLst/>
                        </a:rPr>
                        <a:t>20.05.2025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252/2004 - pitná voda - příloha 1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10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5529" marR="5529" marT="5529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511" y="978408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Studny</a:t>
            </a:r>
            <a:endParaRPr lang="cs-CZ" sz="28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3624" t="26067" r="75953" b="55489"/>
          <a:stretch>
            <a:fillRect/>
          </a:stretch>
        </p:blipFill>
        <p:spPr>
          <a:xfrm>
            <a:off x="9738804" y="175604"/>
            <a:ext cx="2453196" cy="124613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KHS Olomouckého kraje se sídlem v Olomouci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907157" y="1059040"/>
          <a:ext cx="7084186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1864"/>
                <a:gridCol w="2330931"/>
                <a:gridCol w="254381"/>
                <a:gridCol w="1188966"/>
                <a:gridCol w="304319"/>
                <a:gridCol w="304319"/>
                <a:gridCol w="304319"/>
                <a:gridCol w="304319"/>
                <a:gridCol w="1170768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27.05.2025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907157" y="2659784"/>
          <a:ext cx="7084185" cy="1382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5592"/>
                <a:gridCol w="2364339"/>
                <a:gridCol w="256635"/>
                <a:gridCol w="1235656"/>
                <a:gridCol w="307622"/>
                <a:gridCol w="295646"/>
                <a:gridCol w="295646"/>
                <a:gridCol w="295646"/>
                <a:gridCol w="1137403"/>
              </a:tblGrid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4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7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8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9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  <a:tr h="17280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000" u="none" strike="noStrike">
                          <a:effectLst/>
                        </a:rPr>
                        <a:t>03.06.2025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252/2004 - pitná voda - příloha 1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u="none" strike="noStrike">
                          <a:effectLst/>
                        </a:rPr>
                        <a:t>10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>
                          <a:effectLst/>
                        </a:rPr>
                        <a:t>&lt;0,5</a:t>
                      </a:r>
                      <a:endParaRPr lang="cs-CZ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u="none" strike="noStrike" dirty="0">
                          <a:effectLst/>
                        </a:rPr>
                        <a:t>&lt;0,5</a:t>
                      </a:r>
                      <a:endParaRPr lang="cs-CZ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8707" marR="8707" marT="8707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158" y="1407559"/>
            <a:ext cx="9553726" cy="5325027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0691" y="677585"/>
            <a:ext cx="109948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cs-CZ" alt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Přepočty hodnot měřícího vozu v areálu školky v Hustopečích</a:t>
            </a:r>
            <a:r>
              <a:rPr lang="cs-CZ" altLang="cs-CZ" dirty="0">
                <a:latin typeface="Arial" panose="020B0604020202020204" pitchFamily="34" charset="0"/>
                <a:ea typeface="Calibri" panose="020F050202020403020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  <a:ea typeface="Calibri" panose="020F0502020204030204" charset="0"/>
              </a:rPr>
              <a:t>(</a:t>
            </a:r>
            <a:r>
              <a:rPr kumimoji="0" lang="cs-CZ" alt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provedl Zdravotní ústav se sídlem v Ostravě ve spolupráci s Ministerstvem zdravotnictví)</a:t>
            </a:r>
            <a:endParaRPr kumimoji="0" lang="cs-CZ" alt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0267" y="1407559"/>
            <a:ext cx="11155680" cy="1463040"/>
          </a:xfrm>
        </p:spPr>
        <p:txBody>
          <a:bodyPr>
            <a:normAutofit/>
          </a:bodyPr>
          <a:lstStyle/>
          <a:p>
            <a:r>
              <a:rPr lang="cs-CZ" sz="2800" dirty="0"/>
              <a:t>Vzduch</a:t>
            </a:r>
            <a:endParaRPr lang="cs-CZ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901763"/>
          </a:xfrm>
        </p:spPr>
        <p:txBody>
          <a:bodyPr>
            <a:normAutofit fontScale="90000"/>
          </a:bodyPr>
          <a:lstStyle/>
          <a:p>
            <a:r>
              <a:rPr kumimoji="0" lang="cs-CZ" altLang="cs-CZ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charset="0"/>
              </a:rPr>
              <a:t>Interpretace: </a:t>
            </a:r>
            <a:b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50013" y="1968016"/>
            <a:ext cx="1057210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hodnotí se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(tedy míra, do jaké může benzen poškodit zdraví) a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karcinogenita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(schopnost látky vyvolat rakovinu)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graf zobrazuje limitní hodnotu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toxicity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(červená čára), přepočtenou na denní zátěž organismu. Od začátku měření (12. 3. 2025) </a:t>
            </a:r>
            <a:r>
              <a:rPr kumimoji="0" lang="cs-CZ" alt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charset="0"/>
              </a:rPr>
              <a:t>nedošlo k překročení ani přiblížení se této hodnotě</a:t>
            </a:r>
            <a:endParaRPr lang="cs-CZ" altLang="cs-CZ" sz="2000" b="1" dirty="0">
              <a:solidFill>
                <a:srgbClr val="FF0000"/>
              </a:solidFill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sledujeme subchronické působení – tedy vystavení škodlivině po kratší až středně dlouhou dobu, zpravidla v řádu týdnů až měsíců, maximálně do jednoho roku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karcinogenitu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 lze posuzovat až při dlouhodobém působení přesahujícím 12 měsíců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vzhledem k tomu, že zdroj nebude v prostředí takto dlouho,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charset="0"/>
              </a:rPr>
              <a:t>hodnocení karcinogenity zde není na místě</a:t>
            </a:r>
            <a:endParaRPr kumimoji="0" lang="cs-CZ" altLang="cs-CZ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9418" t="14472" r="6639" b="9876"/>
          <a:stretch>
            <a:fillRect/>
          </a:stretch>
        </p:blipFill>
        <p:spPr>
          <a:xfrm>
            <a:off x="1534885" y="1099456"/>
            <a:ext cx="9122230" cy="524983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/>
          <p:cNvPicPr>
            <a:picLocks noGrp="1" noChangeAspect="1"/>
          </p:cNvPicPr>
          <p:nvPr>
            <p:ph sz="half" idx="1"/>
          </p:nvPr>
        </p:nvPicPr>
        <p:blipFill>
          <a:blip r:embed="rId1"/>
          <a:srcRect l="18784" t="14472" r="4112" b="12123"/>
          <a:stretch>
            <a:fillRect/>
          </a:stretch>
        </p:blipFill>
        <p:spPr>
          <a:xfrm>
            <a:off x="1357993" y="1055914"/>
            <a:ext cx="9476014" cy="5074586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</a:t>
            </a:r>
            <a:endParaRPr lang="cs-CZ" sz="2800" dirty="0"/>
          </a:p>
        </p:txBody>
      </p:sp>
      <p:sp>
        <p:nvSpPr>
          <p:cNvPr id="11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93402" y="869766"/>
            <a:ext cx="7493271" cy="56909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8" y="1039368"/>
            <a:ext cx="2933192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endParaRPr lang="cs-CZ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6901" y="2136338"/>
            <a:ext cx="92708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Imisní limit </a:t>
            </a:r>
            <a:r>
              <a:rPr lang="cs-CZ" sz="1800" u="sng" strike="noStrike" dirty="0">
                <a:effectLst/>
              </a:rPr>
              <a:t>dle NV 401/2025 Sb., o ukazatelích a hodnotách přípustného znečištění povrchových vod a odpadních vod</a:t>
            </a:r>
            <a:r>
              <a:rPr lang="cs-CZ" sz="1800" u="none" strike="noStrike" dirty="0">
                <a:effectLst/>
              </a:rPr>
              <a:t>, náležitostech povolení k vypouštění odpadních vod do vod povrchových a do kanalizací a o citlivých oblastech, příloha 3, tab. 1b Normy environmentální kvality (NEK) pro útvary povrchových vod pro látky uvedené v příloze II Směrnice Evropského parlamentu a Rady 2013/39/EU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r>
              <a:rPr lang="cs-CZ" sz="1800" u="none" strike="noStrike" dirty="0">
                <a:effectLst/>
              </a:rPr>
              <a:t>pro benzen je </a:t>
            </a:r>
            <a:r>
              <a:rPr lang="cs-CZ" sz="1800" b="1" u="none" strike="noStrike" dirty="0">
                <a:solidFill>
                  <a:srgbClr val="FF0000"/>
                </a:solidFill>
                <a:effectLst/>
              </a:rPr>
              <a:t>RP = 10 µg/l a NPK = 50 µg/l</a:t>
            </a:r>
            <a:r>
              <a:rPr lang="cs-CZ" sz="1800" u="none" strike="noStrike" dirty="0">
                <a:effectLst/>
              </a:rPr>
              <a:t> </a:t>
            </a:r>
            <a:endParaRPr lang="cs-CZ" sz="1800" u="none" strike="noStrike" dirty="0">
              <a:effectLst/>
            </a:endParaRPr>
          </a:p>
          <a:p>
            <a:pPr marL="285750" indent="-285750" algn="just" fontAlgn="b">
              <a:buFont typeface="Arial" panose="020B0604020202020204" pitchFamily="34" charset="0"/>
              <a:buChar char="•"/>
            </a:pPr>
            <a:endParaRPr lang="cs-CZ" dirty="0"/>
          </a:p>
          <a:p>
            <a:pPr algn="just" fontAlgn="b"/>
            <a:r>
              <a:rPr lang="cs-CZ" sz="1800" u="none" strike="noStrike" dirty="0">
                <a:effectLst/>
              </a:rPr>
              <a:t>      (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RP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roční průměrná koncentrace</a:t>
            </a:r>
            <a:r>
              <a:rPr lang="cs-CZ" sz="1800" u="none" strike="noStrike" dirty="0">
                <a:effectLst/>
              </a:rPr>
              <a:t>; </a:t>
            </a:r>
            <a:r>
              <a:rPr lang="cs-CZ" sz="1800" u="none" strike="noStrike" dirty="0">
                <a:solidFill>
                  <a:srgbClr val="FF0000"/>
                </a:solidFill>
                <a:effectLst/>
              </a:rPr>
              <a:t>NPK</a:t>
            </a:r>
            <a:r>
              <a:rPr lang="cs-CZ" sz="1800" u="none" strike="noStrike" dirty="0">
                <a:effectLst/>
              </a:rPr>
              <a:t> = </a:t>
            </a:r>
            <a:r>
              <a:rPr lang="cs-CZ" sz="1800" b="1" u="none" strike="noStrike" dirty="0">
                <a:effectLst/>
              </a:rPr>
              <a:t>nejvyšší přípustná koncentrace</a:t>
            </a:r>
            <a:r>
              <a:rPr lang="cs-CZ" sz="1800" u="none" strike="noStrike" dirty="0">
                <a:effectLst/>
              </a:rPr>
              <a:t>).</a:t>
            </a:r>
            <a:endParaRPr lang="cs-CZ" sz="1800" b="1" i="1" u="none" strike="noStrike" dirty="0">
              <a:solidFill>
                <a:srgbClr val="000000"/>
              </a:solidFill>
              <a:effectLst/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527" y="1039368"/>
            <a:ext cx="4089164" cy="1463040"/>
          </a:xfrm>
        </p:spPr>
        <p:txBody>
          <a:bodyPr>
            <a:normAutofit/>
          </a:bodyPr>
          <a:lstStyle/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r>
              <a:rPr lang="cs-CZ" sz="2400" dirty="0">
                <a:solidFill>
                  <a:srgbClr val="FF0000"/>
                </a:solidFill>
              </a:rPr>
              <a:t>4. 3. 2025 - 31. 3.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3870664" y="150353"/>
          <a:ext cx="8033806" cy="65728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458"/>
                <a:gridCol w="1333920"/>
                <a:gridCol w="675459"/>
                <a:gridCol w="527414"/>
                <a:gridCol w="4307891"/>
                <a:gridCol w="496664"/>
              </a:tblGrid>
              <a:tr h="29365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 err="1">
                          <a:effectLst/>
                        </a:rPr>
                        <a:t>Č.vzorku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Zadavatel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Datum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Čas odběru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u="none" strike="noStrike" dirty="0">
                          <a:effectLst/>
                        </a:rPr>
                        <a:t>Popis (bez MO)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1" u="none" strike="noStrike" dirty="0">
                          <a:effectLst/>
                        </a:rPr>
                        <a:t>Benzen</a:t>
                      </a:r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 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 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µg/l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1,7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1234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1409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1412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06.03.2025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1515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10.03.2025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11:40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1695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13.03.2025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1736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16.03.2025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9:30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Troubky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1886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11:10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1888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10:00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1967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9:00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1969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8:20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1968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7:50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1972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24.03.2025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9:50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Hustopeče nad Bečvou, nádrž č. 6 hráz - odtok (49.5203256N, 17.8607008E)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0,3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12:15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- Hustopeče nad Bečvou, silniční most (49,5232661N, 17,8502882E)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2242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13:35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Teplice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2243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14:15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Osek nad Bečvou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2244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14:45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 dirty="0">
                          <a:effectLst/>
                        </a:rPr>
                        <a:t>Bečva pod Lučnicí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>
                          <a:effectLst/>
                        </a:rPr>
                        <a:t>&lt;0,1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  <a:tr h="149134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2245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PM havárie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31.03.2025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15:20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Bečva Troubky</a:t>
                      </a:r>
                      <a:endParaRPr lang="cs-CZ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dirty="0">
                          <a:effectLst/>
                        </a:rPr>
                        <a:t>&lt;0,1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4380" marR="4380" marT="4380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5224508" y="942212"/>
          <a:ext cx="6396362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91"/>
                <a:gridCol w="1238553"/>
                <a:gridCol w="967089"/>
                <a:gridCol w="2561938"/>
                <a:gridCol w="814391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Místo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µg/l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Hustopeče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2529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11:50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Teplice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12:10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Osek nad Bečvou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dirty="0">
                          <a:effectLst/>
                        </a:rPr>
                        <a:t>07.04.2025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12:30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Bečva pod Lučnicí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&lt;0,1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2532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>
                          <a:effectLst/>
                        </a:rPr>
                        <a:t>07.04.2025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>
                          <a:effectLst/>
                        </a:rPr>
                        <a:t>13:40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>
                          <a:effectLst/>
                        </a:rPr>
                        <a:t>Bečva Troubky</a:t>
                      </a:r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&lt;0,1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/>
        </p:nvGraphicFramePr>
        <p:xfrm>
          <a:off x="5228950" y="3007757"/>
          <a:ext cx="6391920" cy="1670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8683"/>
                <a:gridCol w="1267569"/>
                <a:gridCol w="985421"/>
                <a:gridCol w="2514271"/>
                <a:gridCol w="805976"/>
              </a:tblGrid>
              <a:tr h="35828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µg/l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790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2788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2789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7945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3166529" y="300775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10. 4. 2025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5338150" y="5004815"/>
          <a:ext cx="6282720" cy="1555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2466"/>
                <a:gridCol w="1253111"/>
                <a:gridCol w="978456"/>
                <a:gridCol w="2454724"/>
                <a:gridCol w="823963"/>
              </a:tblGrid>
              <a:tr h="218111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Místo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3014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8111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9:40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3246501" y="1105358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7. 4. 2025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166529" y="4910156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14. 4. 2025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46103" y="15035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Povodí Moravy, s. p.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8" name="Nadpis 1"/>
          <p:cNvSpPr txBox="1"/>
          <p:nvPr/>
        </p:nvSpPr>
        <p:spPr>
          <a:xfrm>
            <a:off x="287527" y="974599"/>
            <a:ext cx="4089164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 dirty="0"/>
              <a:t>Bečva</a:t>
            </a:r>
            <a:br>
              <a:rPr lang="cs-CZ" sz="2800" dirty="0"/>
            </a:br>
            <a:br>
              <a:rPr lang="cs-CZ" sz="2800" dirty="0"/>
            </a:b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46501" y="876017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22. 4. 2025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abulka 11"/>
          <p:cNvGraphicFramePr>
            <a:graphicFrameLocks noGrp="1"/>
          </p:cNvGraphicFramePr>
          <p:nvPr/>
        </p:nvGraphicFramePr>
        <p:xfrm>
          <a:off x="5295525" y="881018"/>
          <a:ext cx="6295526" cy="1675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6313"/>
                <a:gridCol w="1220978"/>
                <a:gridCol w="957707"/>
                <a:gridCol w="2303717"/>
                <a:gridCol w="1086811"/>
              </a:tblGrid>
              <a:tr h="361582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 err="1">
                          <a:effectLst/>
                        </a:rPr>
                        <a:t>Č.vzorku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Datum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Čas odběru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Popis (bez MO)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</a:rPr>
                        <a:t>Benzen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10:35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9769"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5295018" y="2802989"/>
          <a:ext cx="6295526" cy="1713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413"/>
                <a:gridCol w="1225118"/>
                <a:gridCol w="976544"/>
                <a:gridCol w="2290439"/>
                <a:gridCol w="1071012"/>
              </a:tblGrid>
              <a:tr h="421406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7854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9:35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8:40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8:20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15303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8:00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3246501" y="2822964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25. 4. 2025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5295018" y="4999423"/>
          <a:ext cx="6281464" cy="1527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920"/>
                <a:gridCol w="1198485"/>
                <a:gridCol w="1020932"/>
                <a:gridCol w="2272684"/>
                <a:gridCol w="1056443"/>
              </a:tblGrid>
              <a:tr h="1905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Č.vzorku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Datum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Čas odběru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Popis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Benzen</a:t>
                      </a:r>
                      <a:endParaRPr lang="cs-CZ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µg/l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3299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11:25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Hustopeče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3300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11:10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Teplice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3301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10:15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Osek nad Bečvou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3302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9:50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pod Lučnicí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3303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s-CZ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28.04.2025</a:t>
                      </a:r>
                      <a:endParaRPr lang="cs-CZ" sz="1400" u="none" strike="noStrike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9:20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Bečva Troubky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&lt;0,1</a:t>
                      </a:r>
                      <a:endParaRPr lang="cs-CZ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3303694" y="4999423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28. 4. 2025 </a:t>
            </a:r>
            <a:endParaRPr lang="cs-CZ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1137920" y="1709928"/>
            <a:ext cx="10109200" cy="2409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limitní hodnoty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jsou ve vyhlášce č. 153/2016 Sb. rozděleny na: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hodnoty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 - představují horní mez pozadí daného parametru v České republice a jejich překročení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zákaz aplikace kalů a sedimentů na daný pozemek a zároveň „zdvižený prst“ pro uživatele pozemku, aby hlídali veškeré vstupy do půdy a dále nezvyšovali obsahy dané látky v půdě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742950" lvl="1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indikačních hodnoty - </a:t>
            </a:r>
            <a:r>
              <a:rPr lang="cs-CZ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</a:t>
            </a:r>
            <a:r>
              <a:rPr lang="cs-CZ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již znamená </a:t>
            </a:r>
            <a:r>
              <a:rPr lang="cs-CZ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přímé ohrožení růstu a kvality pěstovaných plodin a přímé ohrožení zdraví lidí a zvířat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219200" y="4499332"/>
            <a:ext cx="10322560" cy="1347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naměřené obsahy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Times New Roman" panose="02020603050405020304" pitchFamily="18" charset="0"/>
              </a:rPr>
              <a:t>polycyklických aromatických uhlovodíků (suma 12 PAU)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lze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hodnotit vesměs jako nízké, odpovídající výsledkům z dlouhodobého monitoringu ÚKZÚZ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výjimkou je lokalita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AGRO/13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4360" y="669500"/>
            <a:ext cx="9938512" cy="6584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zde byly půdní vzorky odebírány z hloubky 0–5 a 0–30 cm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e vzorku ze svrchních pěti centimetrů byla vypočtena suma 12 PAU 4,7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ve vzorku z celého profilu ornice činí suma 12 PAU dokonce 10,2 mg.kg</a:t>
            </a:r>
            <a:r>
              <a:rPr lang="cs-CZ" sz="1800" b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suš.! 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Obě hodnoty značně přesahují </a:t>
            </a:r>
            <a:r>
              <a:rPr lang="cs-CZ" sz="18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hodnotu</a:t>
            </a:r>
            <a:endParaRPr lang="cs-CZ" sz="1800" b="1" u="sng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 tento pozemek je tedy zakázáno aplikovat kaly ČOV a sedimenty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pro sumu 12 PAU činí 30,0 mg.kg</a:t>
            </a:r>
            <a:r>
              <a:rPr lang="cs-CZ" sz="200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2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na žádné lokalitě nebyla překročena</a:t>
            </a: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vzorku AGRO/13 odebraného z hloubky 0–30 cm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Znamená to, že obsahy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</a:t>
            </a: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půdě na této lokalitě jsou tak vysoké, že mohou přímo ohrožovat zdraví lidí a zvířat, a to např. vdechováním půdních částic, či jejich pozřením</a:t>
            </a: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bude provedeno 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došetření za účelem potvrzení či vyvrácení vysokých obsahů PAU a </a:t>
            </a:r>
            <a:r>
              <a:rPr lang="cs-CZ" sz="1800" b="0" u="sng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 půdě</a:t>
            </a:r>
            <a:r>
              <a:rPr lang="cs-CZ" sz="18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a případně určení distribuce těchto látek na daném pozemku. Dále bude před sklizní odebrán vzorek plodiny, ve kterém budou taktéž stanoveny PAU. Výsledky stanovení budou konzultovány se SVS. O výsledcích bude informována také SZPI</a:t>
            </a:r>
            <a:endParaRPr lang="cs-CZ" sz="18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endParaRPr lang="cs-CZ" sz="28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88160" y="978408"/>
          <a:ext cx="4701032" cy="4005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7340"/>
                <a:gridCol w="1085740"/>
                <a:gridCol w="1085740"/>
                <a:gridCol w="1352212"/>
              </a:tblGrid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 dirty="0">
                          <a:effectLst/>
                        </a:rPr>
                        <a:t>Označení vzorku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Hloubka odběru (cm)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Benzo(a)pyren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700">
                          <a:effectLst/>
                        </a:rPr>
                        <a:t>suma12 PAU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0,063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0,736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0,569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0,017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0,115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LESNA/4/10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0,139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1,201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LESNA/5/30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0,090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0,952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0,384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STAR/8/30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0,361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STAR/9/30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0,333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STAR/11/30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0,024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0,270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STAR/10/10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0–10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0,297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0,437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4,681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AGRO/13/30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1,120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  <a:highlight>
                            <a:srgbClr val="FFFF00"/>
                          </a:highlight>
                        </a:rPr>
                        <a:t>10,232</a:t>
                      </a:r>
                      <a:endParaRPr lang="cs-CZ" sz="10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AGRO/12/30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0,658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KELE/7/30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0,409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KELE/6/30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0,027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0,306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KELE/14/30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0,573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0–5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0,059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Kontrola/30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0,056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0,48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Preventivní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-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1,00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Indikační hodnota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0,50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30,0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BMP – mediány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0,038–0,057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0,47–0,71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  <a:tr h="1602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Jarcová – BMP 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0–30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>
                          <a:effectLst/>
                        </a:rPr>
                        <a:t>0,041–0,292</a:t>
                      </a:r>
                      <a:endParaRPr lang="cs-CZ" sz="10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800" dirty="0">
                          <a:effectLst/>
                        </a:rPr>
                        <a:t>1,57</a:t>
                      </a:r>
                      <a:endParaRPr lang="cs-CZ" sz="10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39954" marR="39954" marT="0" marB="0" anchor="ctr"/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662233" y="5214666"/>
            <a:ext cx="4826959" cy="859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 2. 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okolí Hustopečí nad Bečvou ve dnech 18. a 19. 3. 2025, včetně vybraných hodnot z dlouhodobého monitoringu půd (BMP) a limitů uvedených ve vyhlášce č. 153/2016 Sb. </a:t>
            </a:r>
            <a:r>
              <a:rPr lang="cs-CZ" sz="11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Překročení limitů je vyznačeno žlutě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10" name="Graf 9"/>
          <p:cNvGraphicFramePr/>
          <p:nvPr/>
        </p:nvGraphicFramePr>
        <p:xfrm>
          <a:off x="6725919" y="2346332"/>
          <a:ext cx="5297805" cy="273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6725919" y="5214666"/>
            <a:ext cx="6096000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Graf. Obsah sumy 12 PAU a </a:t>
            </a:r>
            <a:r>
              <a:rPr lang="cs-CZ" sz="12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2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</a:t>
            </a:r>
            <a:endParaRPr lang="cs-CZ" sz="16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7853" y="1789827"/>
            <a:ext cx="957900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8. 4. 2025 provedli pracovníci ÚKZÚZ odběry vzorků zemědělské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půdy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na tomto pozemku byl v půdním vzorku AGRO/13 odebraném dne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19. 3. 2025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zjištěn obsah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benzo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(a)pyrenu </a:t>
            </a:r>
            <a:r>
              <a:rPr lang="cs-CZ" sz="1800" b="1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přesahující indikační hodnotu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podle </a:t>
            </a:r>
            <a:r>
              <a:rPr lang="cs-CZ" sz="1800" i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vyhl</a:t>
            </a:r>
            <a:r>
              <a:rPr lang="cs-CZ" sz="1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č. 153/2016 Sb., o stanovení podrobností ochrany kvality zemědělské půdy</a:t>
            </a:r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endParaRPr lang="cs-CZ" sz="1800" dirty="0">
              <a:solidFill>
                <a:srgbClr val="FF0000"/>
              </a:solidFill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lvl="0" algn="just"/>
            <a:r>
              <a:rPr lang="cs-CZ" sz="1800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</a:t>
            </a: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detailnější šetření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a bylo zde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odebráno 6 půdních vzorků z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další 3 vzorky byly odebrány z okolních pozemků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(z částí přiléhajících k uvedenému pozemku)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u="sng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dále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bylo provedeno zahuštění již provedených odběrů na vytipovaných lokalitách v 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Lešná a </a:t>
            </a:r>
            <a:r>
              <a:rPr lang="cs-CZ" sz="1800" b="1" dirty="0" err="1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k.ú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. Perná u Valašského Meziříčí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(v rámci zahuštění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byly odebrány 2 vzorky ornice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ve všech vzorcích budou stanoveny </a:t>
            </a: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polycyklické aromatické uhlovodíky</a:t>
            </a:r>
            <a:endParaRPr lang="cs-CZ" sz="1800" b="1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  <a:p>
            <a:pPr marL="342900" lvl="0" indent="-342900" algn="just">
              <a:buFont typeface="Aptos" panose="020B0004020202020204" pitchFamily="34" charset="0"/>
              <a:buChar char="-"/>
            </a:pPr>
            <a:r>
              <a:rPr lang="cs-CZ" sz="1800" b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výsledky analýz budou k dispozici po Velikonocích </a:t>
            </a:r>
            <a:endParaRPr lang="cs-CZ" sz="1800" dirty="0">
              <a:effectLst/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        AGRO/13 </a:t>
            </a:r>
            <a:r>
              <a:rPr lang="cs-CZ" sz="1800" i="1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(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DPB 1401/4 v </a:t>
            </a:r>
            <a:r>
              <a:rPr lang="cs-CZ" sz="1800" dirty="0" err="1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k.ú</a:t>
            </a:r>
            <a:r>
              <a:rPr lang="cs-CZ" sz="1800" dirty="0">
                <a:effectLst/>
                <a:latin typeface="Aptos" panose="020B0004020202020204" pitchFamily="34" charset="0"/>
                <a:ea typeface="Calibri" panose="020F0502020204030204" charset="0"/>
                <a:cs typeface="Aptos" panose="020B0004020202020204" pitchFamily="34" charset="0"/>
              </a:rPr>
              <a:t>. Choryně</a:t>
            </a:r>
            <a:r>
              <a:rPr lang="cs-CZ" sz="1800" dirty="0"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)</a:t>
            </a:r>
            <a:r>
              <a:rPr lang="cs-CZ" sz="2800" i="1" dirty="0">
                <a:solidFill>
                  <a:srgbClr val="FF0000"/>
                </a:solidFill>
                <a:effectLst/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endParaRPr lang="cs-CZ" sz="2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1"/>
          <a:srcRect l="15164" t="14266" r="20434" b="8116"/>
          <a:stretch>
            <a:fillRect/>
          </a:stretch>
        </p:blipFill>
        <p:spPr>
          <a:xfrm>
            <a:off x="1987826" y="799503"/>
            <a:ext cx="8597348" cy="5828349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 rot="2076123">
            <a:off x="2407853" y="2690792"/>
            <a:ext cx="1056640" cy="319517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Myšlenková bublina: obláček 10"/>
          <p:cNvSpPr/>
          <p:nvPr/>
        </p:nvSpPr>
        <p:spPr>
          <a:xfrm>
            <a:off x="2641438" y="1740323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 rot="2165494">
            <a:off x="2372358" y="2724392"/>
            <a:ext cx="1168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Místo nehody</a:t>
            </a:r>
            <a:endParaRPr lang="cs-CZ" sz="1200" b="1" dirty="0">
              <a:solidFill>
                <a:schemeClr val="bg1"/>
              </a:solidFill>
            </a:endParaRPr>
          </a:p>
        </p:txBody>
      </p:sp>
      <p:sp>
        <p:nvSpPr>
          <p:cNvPr id="8" name="Volný tvar: obrazec 7"/>
          <p:cNvSpPr/>
          <p:nvPr/>
        </p:nvSpPr>
        <p:spPr>
          <a:xfrm>
            <a:off x="5758075" y="5169613"/>
            <a:ext cx="2129237" cy="1384590"/>
          </a:xfrm>
          <a:custGeom>
            <a:avLst/>
            <a:gdLst>
              <a:gd name="connsiteX0" fmla="*/ 16257 w 2129237"/>
              <a:gd name="connsiteY0" fmla="*/ 226701 h 1384590"/>
              <a:gd name="connsiteX1" fmla="*/ 353609 w 2129237"/>
              <a:gd name="connsiteY1" fmla="*/ 501909 h 1384590"/>
              <a:gd name="connsiteX2" fmla="*/ 1951589 w 2129237"/>
              <a:gd name="connsiteY2" fmla="*/ 1345287 h 1384590"/>
              <a:gd name="connsiteX3" fmla="*/ 2075877 w 2129237"/>
              <a:gd name="connsiteY3" fmla="*/ 1194367 h 1384590"/>
              <a:gd name="connsiteX4" fmla="*/ 1827302 w 2129237"/>
              <a:gd name="connsiteY4" fmla="*/ 741606 h 1384590"/>
              <a:gd name="connsiteX5" fmla="*/ 1774036 w 2129237"/>
              <a:gd name="connsiteY5" fmla="*/ 839260 h 1384590"/>
              <a:gd name="connsiteX6" fmla="*/ 1516584 w 2129237"/>
              <a:gd name="connsiteY6" fmla="*/ 617318 h 1384590"/>
              <a:gd name="connsiteX7" fmla="*/ 1552094 w 2129237"/>
              <a:gd name="connsiteY7" fmla="*/ 422010 h 1384590"/>
              <a:gd name="connsiteX8" fmla="*/ 1809547 w 2129237"/>
              <a:gd name="connsiteY8" fmla="*/ 377621 h 1384590"/>
              <a:gd name="connsiteX9" fmla="*/ 1125966 w 2129237"/>
              <a:gd name="connsiteY9" fmla="*/ 13637 h 1384590"/>
              <a:gd name="connsiteX10" fmla="*/ 779737 w 2129237"/>
              <a:gd name="connsiteY10" fmla="*/ 84658 h 1384590"/>
              <a:gd name="connsiteX11" fmla="*/ 513407 w 2129237"/>
              <a:gd name="connsiteY11" fmla="*/ 155680 h 1384590"/>
              <a:gd name="connsiteX12" fmla="*/ 96156 w 2129237"/>
              <a:gd name="connsiteY12" fmla="*/ 164557 h 1384590"/>
              <a:gd name="connsiteX13" fmla="*/ 16257 w 2129237"/>
              <a:gd name="connsiteY13" fmla="*/ 226701 h 138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29237" h="1384590">
                <a:moveTo>
                  <a:pt x="16257" y="226701"/>
                </a:moveTo>
                <a:cubicBezTo>
                  <a:pt x="59166" y="282926"/>
                  <a:pt x="31054" y="315478"/>
                  <a:pt x="353609" y="501909"/>
                </a:cubicBezTo>
                <a:cubicBezTo>
                  <a:pt x="676164" y="688340"/>
                  <a:pt x="1664544" y="1229877"/>
                  <a:pt x="1951589" y="1345287"/>
                </a:cubicBezTo>
                <a:cubicBezTo>
                  <a:pt x="2238634" y="1460697"/>
                  <a:pt x="2096591" y="1294980"/>
                  <a:pt x="2075877" y="1194367"/>
                </a:cubicBezTo>
                <a:cubicBezTo>
                  <a:pt x="2055163" y="1093754"/>
                  <a:pt x="1877609" y="800791"/>
                  <a:pt x="1827302" y="741606"/>
                </a:cubicBezTo>
                <a:cubicBezTo>
                  <a:pt x="1776995" y="682422"/>
                  <a:pt x="1825822" y="859975"/>
                  <a:pt x="1774036" y="839260"/>
                </a:cubicBezTo>
                <a:cubicBezTo>
                  <a:pt x="1722250" y="818545"/>
                  <a:pt x="1553574" y="686860"/>
                  <a:pt x="1516584" y="617318"/>
                </a:cubicBezTo>
                <a:cubicBezTo>
                  <a:pt x="1479594" y="547776"/>
                  <a:pt x="1503267" y="461960"/>
                  <a:pt x="1552094" y="422010"/>
                </a:cubicBezTo>
                <a:cubicBezTo>
                  <a:pt x="1600921" y="382061"/>
                  <a:pt x="1880568" y="445683"/>
                  <a:pt x="1809547" y="377621"/>
                </a:cubicBezTo>
                <a:cubicBezTo>
                  <a:pt x="1738526" y="309559"/>
                  <a:pt x="1297601" y="62464"/>
                  <a:pt x="1125966" y="13637"/>
                </a:cubicBezTo>
                <a:cubicBezTo>
                  <a:pt x="954331" y="-35190"/>
                  <a:pt x="881830" y="60984"/>
                  <a:pt x="779737" y="84658"/>
                </a:cubicBezTo>
                <a:cubicBezTo>
                  <a:pt x="677644" y="108332"/>
                  <a:pt x="627337" y="142364"/>
                  <a:pt x="513407" y="155680"/>
                </a:cubicBezTo>
                <a:cubicBezTo>
                  <a:pt x="399477" y="168996"/>
                  <a:pt x="171616" y="152720"/>
                  <a:pt x="96156" y="164557"/>
                </a:cubicBezTo>
                <a:cubicBezTo>
                  <a:pt x="20696" y="176394"/>
                  <a:pt x="-26652" y="170476"/>
                  <a:pt x="16257" y="226701"/>
                </a:cubicBezTo>
                <a:close/>
              </a:path>
            </a:pathLst>
          </a:custGeom>
          <a:solidFill>
            <a:schemeClr val="accent4">
              <a:lumMod val="50000"/>
              <a:alpha val="48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238641" y="5311853"/>
            <a:ext cx="1168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AGRO/13</a:t>
            </a:r>
            <a:endParaRPr lang="cs-CZ" b="1" dirty="0"/>
          </a:p>
        </p:txBody>
      </p:sp>
      <p:sp>
        <p:nvSpPr>
          <p:cNvPr id="6" name="Myšlenková bublina: obláček 5"/>
          <p:cNvSpPr/>
          <p:nvPr/>
        </p:nvSpPr>
        <p:spPr>
          <a:xfrm>
            <a:off x="2956410" y="1944209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Myšlenková bublina: obláček 6"/>
          <p:cNvSpPr/>
          <p:nvPr/>
        </p:nvSpPr>
        <p:spPr>
          <a:xfrm>
            <a:off x="2398996" y="1593538"/>
            <a:ext cx="1283556" cy="921705"/>
          </a:xfrm>
          <a:prstGeom prst="cloud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4873" y="1432399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DPB 1401/4, </a:t>
            </a:r>
            <a:r>
              <a:rPr lang="cs-CZ" b="1" dirty="0" err="1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k.ú</a:t>
            </a:r>
            <a:r>
              <a:rPr lang="cs-CZ" b="1" dirty="0">
                <a:solidFill>
                  <a:srgbClr val="2E74B5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. Choryně </a:t>
            </a:r>
            <a:r>
              <a:rPr lang="cs-CZ" b="1" i="1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(AGRO/13)</a:t>
            </a:r>
            <a:endParaRPr lang="cs-CZ" b="1" i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ulka 23"/>
          <p:cNvGraphicFramePr>
            <a:graphicFrameLocks noGrp="1"/>
          </p:cNvGraphicFramePr>
          <p:nvPr/>
        </p:nvGraphicFramePr>
        <p:xfrm>
          <a:off x="541538" y="2485601"/>
          <a:ext cx="5710718" cy="23073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9273"/>
                <a:gridCol w="1271954"/>
                <a:gridCol w="462529"/>
                <a:gridCol w="869617"/>
                <a:gridCol w="817345"/>
              </a:tblGrid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CHOR/1/30/L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0,088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0,075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0,812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0,123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1,151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AGROTECH, spol. s 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3,110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401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0,537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CHOR/8/30/L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0503/9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0,586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5,565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CHOR/9/30/L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LUKROM plus s.r.o.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1401/1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Indikační hodnota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648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6" name="TextovéPole 25"/>
          <p:cNvSpPr txBox="1"/>
          <p:nvPr/>
        </p:nvSpPr>
        <p:spPr>
          <a:xfrm>
            <a:off x="454980" y="1771856"/>
            <a:ext cx="6074733" cy="664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Choryně dne </a:t>
            </a:r>
            <a:r>
              <a:rPr lang="cs-CZ" sz="1100" b="1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8. 4. 2025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včetně vybraných hodnot z dlouhodobého monitoringu půd (BMP) a 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35752" y="4838037"/>
            <a:ext cx="11520496" cy="2093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provedené došetření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nepotvrdilo extrémně vysoké obsahy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sumy 12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na pozemku DPB 1401/4 (AGRO/13)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se </a:t>
            </a:r>
            <a:r>
              <a:rPr lang="cs-CZ" sz="14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pohybují kolem preventivní hodnoty 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(v případě vzorku CHOR/6 přesahují preventivní hodnotu) – na pozemku nedoporučujeme aplikaci kalů a sedimentů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pro kontrolu byly odebrány tři vzorky ze tří sousedních pozemků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vzorcích CHOR/7 a CHOR/9 jsou v pořádku a odpovídají středním hodnotám měřeným v rámci dlouhodobého monitoringu půd 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vysoké obsahy PAU a </a:t>
            </a:r>
            <a:r>
              <a:rPr lang="cs-CZ" sz="14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byly nalezeny na sousedním pozemku, na východní straně, ve vzorku CHOR/8</a:t>
            </a:r>
            <a:endParaRPr lang="cs-CZ" sz="14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</a:t>
            </a:r>
            <a:r>
              <a:rPr lang="cs-CZ" sz="14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de je překročena preventivní hodnota, platí zákaz aplikace kalů a sedimentů - </a:t>
            </a:r>
            <a:r>
              <a:rPr lang="cs-CZ" sz="16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indikační hodnoty nedošlo</a:t>
            </a:r>
            <a:endParaRPr lang="cs-CZ" sz="16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841" y="1171235"/>
            <a:ext cx="5129794" cy="36179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P2</a:t>
            </a:r>
            <a:endParaRPr lang="cs-CZ" sz="2800" dirty="0"/>
          </a:p>
        </p:txBody>
      </p:sp>
      <p:sp>
        <p:nvSpPr>
          <p:cNvPr id="14" name="Nadpis 1"/>
          <p:cNvSpPr txBox="1"/>
          <p:nvPr/>
        </p:nvSpPr>
        <p:spPr>
          <a:xfrm>
            <a:off x="8906313" y="58021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7132" t="18318" r="8847" b="41484"/>
          <a:stretch>
            <a:fillRect/>
          </a:stretch>
        </p:blipFill>
        <p:spPr>
          <a:xfrm>
            <a:off x="77128" y="1862346"/>
            <a:ext cx="3103243" cy="2554207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00200" y="2998329"/>
            <a:ext cx="724277" cy="654113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180371" y="1438602"/>
          <a:ext cx="8385105" cy="4234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65615" y="1594288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465615" y="2038032"/>
            <a:ext cx="5065173" cy="4533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spolupráci s panem starostou obce Lešná byly vytipovány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další 2 lokality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tak, aby okolí obce bylo lépe pokryto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LESNA/15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umístěn na západní stranu obce Lešná, blíže k místu havárie, vzorek </a:t>
            </a:r>
            <a:r>
              <a:rPr lang="cs-CZ" sz="18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LESNA/16 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naopak umístěn až za obec Perná u Valašského Meziříčí, severovýchodním směrem od Lešné (v podstatě ve směru převládajícího větru)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dirty="0">
              <a:solidFill>
                <a:srgbClr val="000000"/>
              </a:solidFill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ako kontrolní vzorek byl využit kontrolní vzorek z první série umístěný přibližně 4,5 km západně od místa havárie, za obec Milotice na Bečvou</a:t>
            </a:r>
            <a:endParaRPr lang="cs-CZ" sz="2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0006" y="2182749"/>
            <a:ext cx="6194244" cy="354032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980" y="746600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    3. série vzorků - 8.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54980" y="1496067"/>
            <a:ext cx="609452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cs-CZ" sz="1800" b="1" dirty="0">
                <a:solidFill>
                  <a:srgbClr val="2E74B5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Zahuštění vzorků ze 2. série</a:t>
            </a:r>
            <a:endParaRPr lang="cs-CZ" sz="1800" b="1" dirty="0">
              <a:solidFill>
                <a:srgbClr val="2E74B5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95404" y="2931179"/>
          <a:ext cx="5583303" cy="12268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7340"/>
                <a:gridCol w="1101725"/>
                <a:gridCol w="463550"/>
                <a:gridCol w="871538"/>
                <a:gridCol w="819150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Uživatel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DPB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ZOD LEŠNÁ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9402/7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0,999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LESNA/16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ZOD LEŠNÁ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7302/2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0,039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0,405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0,50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 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– BMP 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0,041–0,292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1,57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447839" y="2049641"/>
            <a:ext cx="5713264" cy="682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Lešná a </a:t>
            </a:r>
            <a:r>
              <a:rPr lang="cs-CZ" sz="110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Perná u Valašského Meziříčí dne 8. 4. 2025, včetně vybraných hodnot z dlouhodobého monitoringu půd (BMP) a limitů uvedených ve vyhlášce č. 153/2016 Sb. (mg.kg</a:t>
            </a:r>
            <a:r>
              <a:rPr lang="cs-CZ" sz="110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10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4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05328" y="4601345"/>
            <a:ext cx="11032726" cy="1984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PAU a </a:t>
            </a:r>
            <a:r>
              <a:rPr lang="cs-CZ" sz="18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 těchto dvou vzorcích zcela odpovídají situaci ze 2. série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vzorek LESNA/15 atakuje hranici obsahu PAU 1 mg.kg</a:t>
            </a:r>
            <a:r>
              <a:rPr lang="cs-CZ" sz="18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a odpovídá obsahům zjištěným v předcházející kampani ve vzorcích LESNA/4 a LESNA/5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</a:t>
            </a:r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bsahy PAU ve vzorku LESNA/16 jsou v podstatě poloviční a odpovídají hodnotám naměřeným ve vzorcích STAR/8 a LESNA/2 z předchozí kampaně </a:t>
            </a:r>
            <a:endParaRPr lang="cs-CZ" sz="18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 překročení preventivní ani indikačních hodnoty nedošlo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1"/>
          <a:srcRect l="15437" t="6860" r="15825" b="6278"/>
          <a:stretch>
            <a:fillRect/>
          </a:stretch>
        </p:blipFill>
        <p:spPr>
          <a:xfrm>
            <a:off x="6774555" y="1298492"/>
            <a:ext cx="4646637" cy="33028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41989" y="1222939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Tabulka. Obsahy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16. 4. 2025, včetně vybraných hodnot z dlouhodobého monitoringu půd (BMP) a limitů uvedených ve vyhlášce č. 153/2016 Sb. Překročení limitů je vyznačeno žlutě. (mg.kg</a:t>
            </a:r>
            <a:r>
              <a:rPr lang="cs-CZ" sz="1050" b="0" i="1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54980" y="4789178"/>
            <a:ext cx="6593890" cy="2125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Ve 4. kampani bylo odebráno </a:t>
            </a:r>
            <a:r>
              <a:rPr lang="cs-CZ" sz="105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8 vzorků zemědělské půdy z blízkého okolí havárie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Obsahy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se pohybují v rozsahu 0,035–0,115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Preventivní hodnota pro </a:t>
            </a:r>
            <a:r>
              <a:rPr lang="cs-CZ" sz="105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 není ve vyhlášce stanovena.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Indikační hodnota 0,5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nebyla v žádném z analyzovaných vzorků překročena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Oproti středním hodnotám z dlouhodobého monitoringu půd (BMP) jsou mírně vyšší hodnoty ve vzorcích IV-4 a IV-5, ale v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žádném případě se nejedná o významně zvýšené obsahy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</a:t>
            </a:r>
            <a:r>
              <a:rPr lang="cs-CZ" sz="105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těchto dvou vzorcích byly také naměřeny obsahy sumy 12 PAU vyšší než 1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nicméně po zohlednění nejistoty měření je 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preventivní hodnota (tedy 1 mg.kg</a:t>
            </a:r>
            <a:r>
              <a:rPr lang="cs-CZ" sz="1050" b="1" baseline="3000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suš.) překročena pouze ve vzorku IV-4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V takových případech platí zákaz aplikace kalů a sedimentů a uživatel by měl věnovat pozornost kvalitě vstupů do půdy (hnojiva, přípravky). Způsoby hospodaření nepodléhají žádným zvláštním požadavkům. V ostatních šesti vzorcích se suma 12 PAU pohybuje v rozsahu od 0,395 do 0,608 mg.kg</a:t>
            </a:r>
            <a:r>
              <a:rPr lang="cs-CZ" sz="105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5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suš., tyto hodnoty se shodují se středními hodnotami měřenými v rámci dlouhodobého monitoringu půd.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441989" y="1883563"/>
          <a:ext cx="5752731" cy="29056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611"/>
                <a:gridCol w="1287462"/>
                <a:gridCol w="1287462"/>
                <a:gridCol w="952652"/>
                <a:gridCol w="936544"/>
              </a:tblGrid>
              <a:tr h="2660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Označení vzorku v protokolu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Označení vzorku v grafu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benzo(a)pyren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Suma 12 PAU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1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zemědělská půda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HUST4/1/30/L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0,417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HUST4/2/30/L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0,395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HUST4/3/30/L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HUST4/4/30/L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0,115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1,451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HUST4/5/30/L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0,093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1,258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HUST4/6/30/L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0,608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HUST4/7a/30/L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IV-7a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0,041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0,455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Kontrola/30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0,056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0,485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Jarcová (BMP)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0,144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1,570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BMP – mediány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0,038–0,057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0,47–0,71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Preventivní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-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1,00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Indikační hodnota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0,50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30,0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intravilán obcí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Poruba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0,102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0,972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HUST4-HUST,HC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Hust.-hasič.cv.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0,027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0,298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Hust.-MŠ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0,065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0,663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36257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HUST4-HUST,NÁM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Hust.-nám.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0,274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2,742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29963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HUST4-STAV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>
                          <a:effectLst/>
                        </a:rPr>
                        <a:t>Hust.-Stav.</a:t>
                      </a:r>
                      <a:endParaRPr lang="cs-CZ" sz="110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  <a:highlight>
                            <a:srgbClr val="FFFF00"/>
                          </a:highlight>
                        </a:rPr>
                        <a:t>1,270</a:t>
                      </a:r>
                      <a:endParaRPr lang="cs-CZ" sz="1100" dirty="0">
                        <a:effectLst/>
                        <a:highlight>
                          <a:srgbClr val="FFFF00"/>
                        </a:highlight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900" dirty="0">
                          <a:effectLst/>
                        </a:rPr>
                        <a:t>12,641</a:t>
                      </a:r>
                      <a:endParaRPr lang="cs-CZ" sz="1100" dirty="0">
                        <a:effectLst/>
                        <a:latin typeface="Calibri" panose="020F0502020204030204" charset="0"/>
                        <a:ea typeface="Calibri" panose="020F050202020403020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pic>
        <p:nvPicPr>
          <p:cNvPr id="7" name="Obrázek 6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659966"/>
            <a:ext cx="4397489" cy="3110225"/>
          </a:xfrm>
          <a:prstGeom prst="rect">
            <a:avLst/>
          </a:prstGeom>
        </p:spPr>
      </p:pic>
      <p:pic>
        <p:nvPicPr>
          <p:cNvPr id="9" name="Obrázek 8" descr="Obsah obrázku mapa, text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0" y="3770191"/>
            <a:ext cx="4397488" cy="310902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659966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Půda</a:t>
            </a:r>
            <a:r>
              <a:rPr lang="cs-CZ" sz="2800" dirty="0">
                <a:solidFill>
                  <a:srgbClr val="FF0000"/>
                </a:solidFill>
              </a:rPr>
              <a:t>                  4. série vzorků - 16. 4. 2025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54980" y="-4769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Ústřední kontrolní a zkušební ústav zemědělský</a:t>
            </a:r>
            <a:endParaRPr lang="cs-CZ" b="1" dirty="0">
              <a:solidFill>
                <a:srgbClr val="666666"/>
              </a:solidFill>
              <a:latin typeface="Rubik"/>
            </a:endParaRPr>
          </a:p>
          <a:p>
            <a:r>
              <a:rPr lang="cs-CZ" b="1" dirty="0">
                <a:solidFill>
                  <a:srgbClr val="666666"/>
                </a:solidFill>
                <a:latin typeface="Rubik"/>
              </a:rPr>
              <a:t>Sekce zemědělských vstupů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474767" y="1814618"/>
            <a:ext cx="6074733" cy="638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 sumy 12 PAU a 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ve vzorku z komunitní zahrady a ve vzorcích z blízkého okolí, včetně obsahů sumy 12 PAU z pozorovací plochy monitoringu v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Jarcová a v kontrolním vzorku z </a:t>
            </a:r>
            <a:r>
              <a:rPr lang="cs-CZ" sz="1050" b="0" i="1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k.ú</a:t>
            </a:r>
            <a:r>
              <a:rPr lang="cs-CZ" sz="1050" b="0" i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Milotice nad Bečvou.</a:t>
            </a:r>
            <a:endParaRPr lang="cs-CZ" sz="105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486223" y="4757536"/>
            <a:ext cx="6593890" cy="19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Nejvyšší obsahy PAU v této kampani byly naměřeny ve vzorku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odebraném v místě komunitní zahrady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umístěné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u vlakového nádraží v Hustopečích n./B.,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tedy </a:t>
            </a:r>
            <a:r>
              <a:rPr lang="cs-CZ" sz="1000" b="1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cca 600 m od místa havárie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odebraném vzorku bylo zjištěno 12,6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sumy 12 PAU a 1,27 mg.kg</a:t>
            </a:r>
            <a:r>
              <a:rPr lang="cs-CZ" sz="1000" b="0" baseline="3000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-1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suš.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(a)pyrenu. Z hlediska hodnocení zemědělských půd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se jedná o vysoké obsahy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 případě </a:t>
            </a:r>
            <a:r>
              <a:rPr lang="cs-CZ" sz="1000" b="1" dirty="0" err="1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dokonce došlo k překročení indikační hodnoty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tzn. že je zde </a:t>
            </a:r>
            <a:r>
              <a:rPr lang="cs-CZ" sz="1100" b="0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reálné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riziko přímého ohrožení zdraví lidí či zvířat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Vzhledem k tomu, že ve velmi blízkém okolí byly ovzorkovány a analyzovány zemědělské pozemky a 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i sumy 12 PAU z těchto okolních pozemků jsou o 2 řády nižší je velmi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pravděpodobné, že se jedná o lokální kontaminaci pozemku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způsobenou např.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používáním/aplikací materiálů s vysokými obsahy polycyklických aromatických uhlovodíků a </a:t>
            </a:r>
            <a:r>
              <a:rPr lang="cs-CZ" sz="1200" b="1" u="sng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nejedná se o přímou souvislost s havárií</a:t>
            </a:r>
            <a:endParaRPr lang="cs-CZ" sz="1000" b="1" u="sng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41989" y="1306297"/>
            <a:ext cx="6074733" cy="358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600" b="1" dirty="0">
                <a:solidFill>
                  <a:srgbClr val="0070C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Intravilán obce</a:t>
            </a:r>
            <a:endParaRPr lang="cs-CZ" sz="1600" b="1" dirty="0">
              <a:solidFill>
                <a:srgbClr val="0070C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graphicFrame>
        <p:nvGraphicFramePr>
          <p:cNvPr id="6" name="Graf 5"/>
          <p:cNvGraphicFramePr/>
          <p:nvPr/>
        </p:nvGraphicFramePr>
        <p:xfrm>
          <a:off x="474767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3783168" y="2585580"/>
          <a:ext cx="2879725" cy="2159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12870" y="1549850"/>
            <a:ext cx="5145351" cy="2240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Odběrová místa byla vytipována ve spolupráci s paní starostkou úřadu Městyse Hustopeče nad Bečvou a Ing. Miroslavem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Hýžou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z Odboru správy majetku a ŽP. K hodnocení výsledků byly jako podpůrný nástroj použity limity z vyhlášky č. 153/2016 Sb. určené pro zemědělskou půdu.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Obsahy 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benzo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(a)pyrenu a sumy 12 PAU ve vzorcích odebraných v Hustopečích nad Bečvou v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areálu MŠ a na hasičském cvičišti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odpovídají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středním hodnotám zjišťovaným v rámci dlouhodobého monitoringu půd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0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Třetí vzorek z Hustopečí n./B. (</a:t>
            </a:r>
            <a:r>
              <a:rPr lang="cs-CZ" sz="1000" b="0" dirty="0" err="1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Hust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.-nám.)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byl odebrán na náměstí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</a:t>
            </a:r>
            <a:r>
              <a:rPr lang="cs-CZ" sz="1000" b="1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z okolí zámku a ZŠ 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a hodnoty obou sledovaných parametrů </a:t>
            </a:r>
            <a:r>
              <a:rPr lang="cs-CZ" sz="10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jsou oproti monitoringu zvýšené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</a:t>
            </a:r>
            <a:r>
              <a:rPr lang="cs-CZ" sz="1100" b="1" dirty="0">
                <a:solidFill>
                  <a:srgbClr val="FF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Není však překročena indikační hodnota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, která by znamenala přímé ohrožení zdraví lidí nebo zvířat při kontaktu s půdou. Zvýšené obsahy </a:t>
            </a:r>
            <a:r>
              <a:rPr lang="cs-CZ" sz="1000" b="0" u="sng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mohou souviset s dopravou, neboť odběrová místa se nachází v okolí hlavní průjezdní komunikace</a:t>
            </a: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.  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  <a:p>
            <a:pPr algn="just">
              <a:lnSpc>
                <a:spcPct val="115000"/>
              </a:lnSpc>
            </a:pPr>
            <a:r>
              <a:rPr lang="cs-CZ" sz="10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 </a:t>
            </a:r>
            <a:endParaRPr lang="cs-CZ" sz="1000" b="1" dirty="0">
              <a:solidFill>
                <a:srgbClr val="00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  <p:pic>
        <p:nvPicPr>
          <p:cNvPr id="11" name="Obrázek 10" descr="Obsah obrázku text, mapa, snímek obrazovky&#10;&#10;Obsah vygenerovaný umělou inteligencí může být nesprávný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732" y="3607091"/>
            <a:ext cx="4397489" cy="31102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989" y="851352"/>
            <a:ext cx="11260770" cy="646331"/>
          </a:xfrm>
        </p:spPr>
        <p:txBody>
          <a:bodyPr>
            <a:normAutofit/>
          </a:bodyPr>
          <a:lstStyle/>
          <a:p>
            <a:r>
              <a:rPr lang="cs-CZ" sz="2800" dirty="0"/>
              <a:t>Živočišná a rostlinná produkce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41989" y="100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666666"/>
                </a:solidFill>
                <a:latin typeface="Rubik"/>
              </a:rPr>
              <a:t>Ministerstvo zemědělství</a:t>
            </a:r>
            <a:endParaRPr lang="cs-CZ" b="1" dirty="0">
              <a:solidFill>
                <a:srgbClr val="666666"/>
              </a:solidFill>
              <a:latin typeface="Rubik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7260" y="3211043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0" dirty="0">
                <a:solidFill>
                  <a:srgbClr val="000000"/>
                </a:solidFill>
                <a:effectLst/>
                <a:latin typeface="Calibri" panose="020F0502020204030204" charset="0"/>
                <a:ea typeface="Times New Roman" panose="02020603050405020304" pitchFamily="18" charset="0"/>
                <a:cs typeface="Calibri" panose="020F0502020204030204" charset="0"/>
              </a:rPr>
              <a:t>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1989" y="1800849"/>
            <a:ext cx="10872556" cy="467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Ministerstvo zemědělství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 prověřilo možné dopady havárie na živočišnou a rostlinnou produkci 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</a:t>
            </a:r>
            <a:r>
              <a:rPr lang="cs-CZ" sz="2000" b="1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odebrané vzorky masa, vajec a mléka</a:t>
            </a:r>
            <a:r>
              <a:rPr lang="cs-CZ" sz="2000" b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které byly analyzovány na benzen, byly </a:t>
            </a:r>
            <a:r>
              <a:rPr lang="cs-CZ" sz="2000" b="1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3B3B3B"/>
              </a:solidFill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bylo odebráno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5 vzorků travních porostů a vojtěšky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, tyto vzorky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splnily limity stanovené pro potraviny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– sušené byliny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Státní veterinární správa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dále odebrala celkem </a:t>
            </a:r>
            <a:r>
              <a:rPr lang="cs-CZ" sz="2000" b="1" i="0" u="sng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14 vzorků tkání zvířat a živočišných komodit </a:t>
            </a: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a následně provedla analýzu na obsah benzenu </a:t>
            </a: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cs-CZ" sz="2000" b="0" i="0" dirty="0">
              <a:solidFill>
                <a:srgbClr val="3B3B3B"/>
              </a:solidFill>
              <a:effectLst/>
              <a:latin typeface="Roboto" panose="020000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cs-CZ" sz="2000" b="0" i="0" dirty="0">
                <a:solidFill>
                  <a:srgbClr val="3B3B3B"/>
                </a:solidFill>
                <a:effectLst/>
                <a:latin typeface="Roboto" panose="02000000000000000000" pitchFamily="2" charset="0"/>
              </a:rPr>
              <a:t>všechny odebrané vzorky byly </a:t>
            </a:r>
            <a:r>
              <a:rPr lang="cs-CZ" sz="2000" b="1" i="0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negativní</a:t>
            </a:r>
            <a:endParaRPr lang="cs-CZ" sz="2000" b="1" dirty="0">
              <a:solidFill>
                <a:srgbClr val="FF0000"/>
              </a:solidFill>
              <a:effectLst/>
              <a:latin typeface="Calibri" panose="020F0502020204030204" charset="0"/>
              <a:ea typeface="Times New Roman" panose="02020603050405020304" pitchFamily="18" charset="0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P4</a:t>
            </a:r>
            <a:endParaRPr lang="cs-CZ" sz="2800" dirty="0"/>
          </a:p>
        </p:txBody>
      </p:sp>
      <p:sp>
        <p:nvSpPr>
          <p:cNvPr id="12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57761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797" t="19121" r="60004" b="35656"/>
          <a:stretch>
            <a:fillRect/>
          </a:stretch>
        </p:blipFill>
        <p:spPr>
          <a:xfrm>
            <a:off x="202738" y="1932757"/>
            <a:ext cx="3746290" cy="308947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521208" y="2530928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49028" y="1433957"/>
          <a:ext cx="7721764" cy="417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P5</a:t>
            </a:r>
            <a:endParaRPr lang="cs-CZ" sz="2800" dirty="0"/>
          </a:p>
        </p:txBody>
      </p:sp>
      <p:sp>
        <p:nvSpPr>
          <p:cNvPr id="9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10" name="Zástupný obsah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7968" t="66302" r="9914" b="5528"/>
          <a:stretch>
            <a:fillRect/>
          </a:stretch>
        </p:blipFill>
        <p:spPr>
          <a:xfrm>
            <a:off x="433631" y="1886993"/>
            <a:ext cx="3476245" cy="3084014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937941" y="3429000"/>
            <a:ext cx="822960" cy="800607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6" name="Graf 5"/>
          <p:cNvGraphicFramePr/>
          <p:nvPr/>
        </p:nvGraphicFramePr>
        <p:xfrm>
          <a:off x="3997452" y="1381654"/>
          <a:ext cx="7673339" cy="4291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P6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4085" t="25196" r="6822" b="40522"/>
          <a:stretch>
            <a:fillRect/>
          </a:stretch>
        </p:blipFill>
        <p:spPr>
          <a:xfrm>
            <a:off x="388214" y="2042696"/>
            <a:ext cx="2891911" cy="237385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298377" y="2526350"/>
            <a:ext cx="690520" cy="75058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413119" y="1537532"/>
          <a:ext cx="8058445" cy="4156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P7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9037" t="33088" r="6822" b="37316"/>
          <a:stretch>
            <a:fillRect/>
          </a:stretch>
        </p:blipFill>
        <p:spPr>
          <a:xfrm>
            <a:off x="433631" y="1937069"/>
            <a:ext cx="3476122" cy="2968576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2492173" y="3334710"/>
            <a:ext cx="680720" cy="6776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5" name="Graf 4"/>
          <p:cNvGraphicFramePr/>
          <p:nvPr/>
        </p:nvGraphicFramePr>
        <p:xfrm>
          <a:off x="3909752" y="1563758"/>
          <a:ext cx="7761039" cy="43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P8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8" name="Zástupný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5943" t="26675" r="14381" b="44715"/>
          <a:stretch>
            <a:fillRect/>
          </a:stretch>
        </p:blipFill>
        <p:spPr>
          <a:xfrm>
            <a:off x="433631" y="1810130"/>
            <a:ext cx="3472102" cy="3516915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65254" y="3607004"/>
            <a:ext cx="882638" cy="809549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3779515" y="1503274"/>
          <a:ext cx="7891277" cy="4107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Povrchové vody – P9</a:t>
            </a:r>
            <a:endParaRPr lang="cs-CZ" sz="2800" dirty="0"/>
          </a:p>
        </p:txBody>
      </p:sp>
      <p:sp>
        <p:nvSpPr>
          <p:cNvPr id="10" name="Nadpis 1"/>
          <p:cNvSpPr txBox="1"/>
          <p:nvPr/>
        </p:nvSpPr>
        <p:spPr>
          <a:xfrm>
            <a:off x="8906313" y="58021"/>
            <a:ext cx="3285687" cy="37885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solidFill>
                  <a:srgbClr val="FF0000"/>
                </a:solidFill>
              </a:rPr>
              <a:t>Limitní hodnota 50 </a:t>
            </a:r>
            <a:r>
              <a:rPr lang="el-GR" sz="2000" dirty="0">
                <a:solidFill>
                  <a:srgbClr val="FF0000"/>
                </a:solidFill>
              </a:rPr>
              <a:t>μ</a:t>
            </a:r>
            <a:r>
              <a:rPr lang="cs-CZ" sz="2000" dirty="0">
                <a:solidFill>
                  <a:srgbClr val="FF0000"/>
                </a:solidFill>
              </a:rPr>
              <a:t>g/l 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33631" y="148883"/>
            <a:ext cx="1003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solidFill>
                  <a:srgbClr val="666666"/>
                </a:solidFill>
                <a:effectLst/>
                <a:latin typeface="Rubik"/>
              </a:rPr>
              <a:t>Ekomonitor spol. s r.o.</a:t>
            </a:r>
            <a:endParaRPr lang="cs-CZ" dirty="0"/>
          </a:p>
        </p:txBody>
      </p:sp>
      <p:pic>
        <p:nvPicPr>
          <p:cNvPr id="9" name="Zástupný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693" t="21311" r="19880" b="51254"/>
          <a:stretch>
            <a:fillRect/>
          </a:stretch>
        </p:blipFill>
        <p:spPr>
          <a:xfrm>
            <a:off x="314417" y="1893162"/>
            <a:ext cx="4260943" cy="3202620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693146" y="2609728"/>
            <a:ext cx="828112" cy="819272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4" name="Graf 3"/>
          <p:cNvGraphicFramePr/>
          <p:nvPr/>
        </p:nvGraphicFramePr>
        <p:xfrm>
          <a:off x="4575360" y="1455698"/>
          <a:ext cx="7095432" cy="4155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26294</Words>
  <Application>WPS Presentation</Application>
  <PresentationFormat>Širokoúhlá obrazovka</PresentationFormat>
  <Paragraphs>3671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SimSun</vt:lpstr>
      <vt:lpstr>Wingdings</vt:lpstr>
      <vt:lpstr>Bierstadt</vt:lpstr>
      <vt:lpstr>Neue Haas Grotesk Text Pro</vt:lpstr>
      <vt:lpstr>Rubik</vt:lpstr>
      <vt:lpstr>Segoe Print</vt:lpstr>
      <vt:lpstr>Microsoft YaHei</vt:lpstr>
      <vt:lpstr>Arial Unicode MS</vt:lpstr>
      <vt:lpstr>Calibri</vt:lpstr>
      <vt:lpstr>Times New Roman</vt:lpstr>
      <vt:lpstr>Aptos</vt:lpstr>
      <vt:lpstr>Segoe UI</vt:lpstr>
      <vt:lpstr>Calibri Light</vt:lpstr>
      <vt:lpstr>Roboto</vt:lpstr>
      <vt:lpstr>GestaltVTI</vt:lpstr>
      <vt:lpstr>Železniční nehoda u obce Hustopeče nad Bečvou</vt:lpstr>
      <vt:lpstr>Povrchové vody</vt:lpstr>
      <vt:lpstr>Povrchové vody – P2</vt:lpstr>
      <vt:lpstr>Povrchové vody – P4</vt:lpstr>
      <vt:lpstr>Povrchové vody – P5</vt:lpstr>
      <vt:lpstr>Povrchové vody – P6</vt:lpstr>
      <vt:lpstr>Povrchové vody – P7</vt:lpstr>
      <vt:lpstr>Povrchové vody – P8</vt:lpstr>
      <vt:lpstr>Povrchové vody – P9</vt:lpstr>
      <vt:lpstr>Povrchové vody – P13B</vt:lpstr>
      <vt:lpstr>Povrchové vody – P17</vt:lpstr>
      <vt:lpstr>Povrchové vody – P17A</vt:lpstr>
      <vt:lpstr>Studny</vt:lpstr>
      <vt:lpstr>Studny</vt:lpstr>
      <vt:lpstr>Studny</vt:lpstr>
      <vt:lpstr>Vzduch</vt:lpstr>
      <vt:lpstr>Interpretace:  </vt:lpstr>
      <vt:lpstr>PowerPoint 演示文稿</vt:lpstr>
      <vt:lpstr>PowerPoint 演示文稿</vt:lpstr>
      <vt:lpstr>Bečva</vt:lpstr>
      <vt:lpstr>Bečva  4. 3. 2025 - 31. 3. 2025</vt:lpstr>
      <vt:lpstr>PowerPoint 演示文稿</vt:lpstr>
      <vt:lpstr>PowerPoint 演示文稿</vt:lpstr>
      <vt:lpstr>Půda</vt:lpstr>
      <vt:lpstr>Půda</vt:lpstr>
      <vt:lpstr>Půda</vt:lpstr>
      <vt:lpstr>Půda         AGRO/13 (DPB 1401/4 v k.ú. Choryně) </vt:lpstr>
      <vt:lpstr>Půda         AGRO/13 (DPB 1401/4 v k.ú. Choryně) </vt:lpstr>
      <vt:lpstr>Půda                      3. série vzorků - 8. 4. 2025</vt:lpstr>
      <vt:lpstr>Půda                      3. série vzorků - 8. 4. 2025</vt:lpstr>
      <vt:lpstr>Půda                      3. série vzorků - 8. 4. 2025</vt:lpstr>
      <vt:lpstr>Půda                  4. série vzorků - 16. 4. 2025</vt:lpstr>
      <vt:lpstr>Půda                  4. série vzorků - 16. 4. 2025</vt:lpstr>
      <vt:lpstr>Živočišná a rostlinná produkce</vt:lpstr>
    </vt:vector>
  </TitlesOfParts>
  <Company>PVTCSCCM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Železniční nehoda u obce Hustopeče nad Bečvou</dc:title>
  <dc:creator>Tuček Pavel</dc:creator>
  <cp:lastModifiedBy>pavlikova</cp:lastModifiedBy>
  <cp:revision>87</cp:revision>
  <dcterms:created xsi:type="dcterms:W3CDTF">2025-04-09T05:58:00Z</dcterms:created>
  <dcterms:modified xsi:type="dcterms:W3CDTF">2025-06-11T13:55:17Z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61FE5C83E8BC446B9F8EFD5CF95EADA0_13</vt:lpwstr>
  </property>
  <property fmtid="{D5CDD505-2E9C-101B-9397-08002B2CF9AE}" pid="3" name="KSOProductBuildVer">
    <vt:lpwstr>1033-12.2.0.21179</vt:lpwstr>
  </property>
</Properties>
</file>