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1" r:id="rId15"/>
    <p:sldId id="269" r:id="rId16"/>
    <p:sldId id="288" r:id="rId17"/>
    <p:sldId id="290" r:id="rId18"/>
    <p:sldId id="278" r:id="rId19"/>
    <p:sldId id="279" r:id="rId20"/>
    <p:sldId id="284" r:id="rId21"/>
    <p:sldId id="285" r:id="rId22"/>
    <p:sldId id="270" r:id="rId23"/>
    <p:sldId id="275" r:id="rId24"/>
    <p:sldId id="274" r:id="rId25"/>
    <p:sldId id="280" r:id="rId26"/>
    <p:sldId id="271" r:id="rId27"/>
    <p:sldId id="273" r:id="rId28"/>
    <p:sldId id="276" r:id="rId29"/>
    <p:sldId id="277" r:id="rId30"/>
    <p:sldId id="272" r:id="rId31"/>
    <p:sldId id="282" r:id="rId32"/>
    <p:sldId id="281" r:id="rId33"/>
    <p:sldId id="283" r:id="rId34"/>
    <p:sldId id="286" r:id="rId35"/>
    <p:sldId id="289" r:id="rId36"/>
    <p:sldId id="287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6.%206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6.%206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6.%206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6.%206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6.%206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4" Type="http://schemas.microsoft.com/office/2011/relationships/chartColorStyle" Target="colors5.xml"/><Relationship Id="rId3" Type="http://schemas.microsoft.com/office/2011/relationships/chartStyle" Target="style5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6.%206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6.%206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6.%206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6.%206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6.%206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'PV-2'!$A$50:$A$90</c:f>
              <c:numCache>
                <c:formatCode>m/d/yyyy</c:formatCode>
                <c:ptCount val="41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  <c:pt idx="25" c:formatCode="m/d/yyyy">
                  <c:v>45820</c:v>
                </c:pt>
                <c:pt idx="26" c:formatCode="m/d/yyyy">
                  <c:v>45824</c:v>
                </c:pt>
                <c:pt idx="27" c:formatCode="m/d/yyyy">
                  <c:v>45827</c:v>
                </c:pt>
                <c:pt idx="28" c:formatCode="m/d/yyyy">
                  <c:v>45831</c:v>
                </c:pt>
                <c:pt idx="29" c:formatCode="m/d/yyyy">
                  <c:v>45833</c:v>
                </c:pt>
                <c:pt idx="30" c:formatCode="m/d/yyyy">
                  <c:v>45834</c:v>
                </c:pt>
              </c:numCache>
            </c:numRef>
          </c:cat>
          <c:val>
            <c:numRef>
              <c:f>'PV-2'!$B$50:$B$90</c:f>
              <c:numCache>
                <c:formatCode>General</c:formatCode>
                <c:ptCount val="41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  <c:pt idx="25">
                  <c:v>4.4</c:v>
                </c:pt>
                <c:pt idx="26" c:formatCode="@">
                  <c:v>0</c:v>
                </c:pt>
                <c:pt idx="27">
                  <c:v>2.2</c:v>
                </c:pt>
                <c:pt idx="28">
                  <c:v>3.74</c:v>
                </c:pt>
                <c:pt idx="29" c:formatCode="@">
                  <c:v>0</c:v>
                </c:pt>
                <c:pt idx="30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c52b276-8f1e-4dd1-8b2e-79bbaa178a71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  <c:pt idx="27" c:formatCode="m/d/yyyy">
                  <c:v>45833</c:v>
                </c:pt>
                <c:pt idx="28" c:formatCode="m/d/yyyy">
                  <c:v>45833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  <c:pt idx="28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e2aba3a-c6b5-415b-b5f6-a3c65f89388f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3052d4fb-764a-4575-943b-871aeefe3da4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91fa210-d7dd-4bca-9b70-70ae05af858a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3d59bd8c-8722-499a-b526-148de8fd147a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PV-17A</c:f>
              <c:strCache>
                <c:ptCount val="1"/>
                <c:pt idx="0">
                  <c:v>PV-17A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'P-3(P-17A)'!$A$6:$A$33</c:f>
              <c:numCache>
                <c:formatCode>m/d/yyyy</c:formatCode>
                <c:ptCount val="28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  <c:pt idx="24" c:formatCode="m/d/yyyy">
                  <c:v>45833</c:v>
                </c:pt>
                <c:pt idx="25" c:formatCode="m/d/yyyy">
                  <c:v>45834</c:v>
                </c:pt>
              </c:numCache>
            </c:numRef>
          </c:cat>
          <c:val>
            <c:numRef>
              <c:f>'P-3(P-17A)'!$B$6:$B$33</c:f>
              <c:numCache>
                <c:formatCode>General</c:formatCode>
                <c:ptCount val="28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83149f6-db05-4dda-bf84-53960a2f1f31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'PV-4'!$A$7:$A$90</c:f>
              <c:numCache>
                <c:formatCode>m/d/yyyy</c:formatCode>
                <c:ptCount val="84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  <c:pt idx="65" c:formatCode="m/d/yyyy">
                  <c:v>45820</c:v>
                </c:pt>
                <c:pt idx="66" c:formatCode="m/d/yyyy">
                  <c:v>45824</c:v>
                </c:pt>
                <c:pt idx="67" c:formatCode="m/d/yyyy">
                  <c:v>45827</c:v>
                </c:pt>
                <c:pt idx="68" c:formatCode="m/d/yyyy">
                  <c:v>45831</c:v>
                </c:pt>
                <c:pt idx="69" c:formatCode="m/d/yyyy">
                  <c:v>45833</c:v>
                </c:pt>
                <c:pt idx="70" c:formatCode="m/d/yyyy">
                  <c:v>45834</c:v>
                </c:pt>
              </c:numCache>
            </c:numRef>
          </c:cat>
          <c:val>
            <c:numRef>
              <c:f>'PV-4'!$B$7:$B$90</c:f>
              <c:numCache>
                <c:formatCode>#0.0</c:formatCode>
                <c:ptCount val="84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  <c:pt idx="69" c:formatCode="@">
                  <c:v>0</c:v>
                </c:pt>
                <c:pt idx="70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a52d2c8-82a6-4a6b-855f-7ef769bf1ac4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'PV-5'!$A$7:$A$73</c:f>
              <c:numCache>
                <c:formatCode>m/d/yyyy</c:formatCode>
                <c:ptCount val="67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  <c:pt idx="64" c:formatCode="m/d/yyyy">
                  <c:v>45820</c:v>
                </c:pt>
                <c:pt idx="65" c:formatCode="m/d/yyyy">
                  <c:v>45824</c:v>
                </c:pt>
                <c:pt idx="66" c:formatCode="m/d/yyyy">
                  <c:v>45827</c:v>
                </c:pt>
              </c:numCache>
            </c:numRef>
          </c:cat>
          <c:val>
            <c:numRef>
              <c:f>'PV-5'!$B$7:$B$80</c:f>
              <c:numCache>
                <c:formatCode>@</c:formatCode>
                <c:ptCount val="74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  <c:pt idx="64" c:formatCode="#0.0">
                  <c:v>0</c:v>
                </c:pt>
                <c:pt idx="65" c:formatCode="#0.0">
                  <c:v>1.56</c:v>
                </c:pt>
                <c:pt idx="66" c:formatCode="#0.0">
                  <c:v>0</c:v>
                </c:pt>
                <c:pt idx="67" c:formatCode="#0.0">
                  <c:v>0</c:v>
                </c:pt>
                <c:pt idx="68" c:formatCode="#0.0">
                  <c:v>0</c:v>
                </c:pt>
                <c:pt idx="69" c:formatCode="#0.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ef36d53-7e5c-40bb-8ee1-0dde403a74dc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tx>
            <c:strRef>
              <c:f>PV-6</c:f>
              <c:strCache>
                <c:ptCount val="1"/>
                <c:pt idx="0">
                  <c:v>PV-6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'PV-6'!$A$41:$A$90</c:f>
              <c:numCache>
                <c:formatCode>m/d/yyyy</c:formatCode>
                <c:ptCount val="5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</c:numCache>
            </c:numRef>
          </c:cat>
          <c:val>
            <c:numRef>
              <c:f>'PV-6'!$B$41:$B$90</c:f>
              <c:numCache>
                <c:formatCode>General</c:formatCode>
                <c:ptCount val="5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>
                  <c:v>1.37</c:v>
                </c:pt>
                <c:pt idx="28" c:formatCode="@">
                  <c:v>0</c:v>
                </c:pt>
                <c:pt idx="29">
                  <c:v>0.913</c:v>
                </c:pt>
                <c:pt idx="30" c:formatCode="@">
                  <c:v>0</c:v>
                </c:pt>
                <c:pt idx="31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4bdaa5d-a65c-402e-9307-6e5f9ae01c15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  <c:pt idx="51" c:formatCode="m/d/yyyy">
                  <c:v>45820</c:v>
                </c:pt>
                <c:pt idx="52" c:formatCode="m/d/yyyy">
                  <c:v>45827</c:v>
                </c:pt>
                <c:pt idx="53" c:formatCode="m/d/yyyy">
                  <c:v>45834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dcf5ccf-ac82-45f2-b13c-ce0f9c2abac7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'PV-8'!$A$7:$A$90</c:f>
              <c:numCache>
                <c:formatCode>m/d/yyyy</c:formatCode>
                <c:ptCount val="8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  <c:pt idx="54" c:formatCode="m/d/yyyy">
                  <c:v>45803</c:v>
                </c:pt>
                <c:pt idx="55" c:formatCode="m/d/yyyy">
                  <c:v>45806</c:v>
                </c:pt>
                <c:pt idx="56" c:formatCode="m/d/yyyy">
                  <c:v>45810</c:v>
                </c:pt>
                <c:pt idx="57" c:formatCode="m/d/yyyy">
                  <c:v>45814</c:v>
                </c:pt>
                <c:pt idx="58" c:formatCode="m/d/yyyy">
                  <c:v>45817</c:v>
                </c:pt>
                <c:pt idx="59" c:formatCode="m/d/yyyy">
                  <c:v>45820</c:v>
                </c:pt>
                <c:pt idx="60" c:formatCode="m/d/yyyy">
                  <c:v>45824</c:v>
                </c:pt>
                <c:pt idx="61" c:formatCode="m/d/yyyy">
                  <c:v>45827</c:v>
                </c:pt>
                <c:pt idx="62" c:formatCode="m/d/yyyy">
                  <c:v>45831</c:v>
                </c:pt>
                <c:pt idx="63" c:formatCode="m/d/yyyy">
                  <c:v>45833</c:v>
                </c:pt>
                <c:pt idx="64" c:formatCode="m/d/yyyy">
                  <c:v>45834</c:v>
                </c:pt>
              </c:numCache>
            </c:numRef>
          </c:cat>
          <c:val>
            <c:numRef>
              <c:f>'PV-8'!$B$7:$B$90</c:f>
              <c:numCache>
                <c:formatCode>General</c:formatCode>
                <c:ptCount val="8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>
                  <c:v>0.508</c:v>
                </c:pt>
                <c:pt idx="59">
                  <c:v>1</c:v>
                </c:pt>
                <c:pt idx="60">
                  <c:v>0.685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fca5e24-85a8-400f-9706-3767bd21a57f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45833</c:v>
                </c:pt>
                <c:pt idx="44" c:formatCode="m/d/yyyy">
                  <c:v>45834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ee30f4d-8b6f-4968-a8d1-82d4c2c6b8e9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'PV-13B'!$A$20:$A$60</c:f>
              <c:numCache>
                <c:formatCode>m/d/yyyy</c:formatCode>
                <c:ptCount val="4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</c:numCache>
            </c:numRef>
          </c:cat>
          <c:val>
            <c:numRef>
              <c:f>'PV-13B'!$B$21:$B$60</c:f>
              <c:numCache>
                <c:formatCode>General</c:formatCode>
                <c:ptCount val="4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  <c:pt idx="25">
                  <c:v>0.7</c:v>
                </c:pt>
                <c:pt idx="26">
                  <c:v>2.43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5e7f107-d6fd-4c0b-8739-a4bf22423079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26. 6. 2025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314417" y="1893162"/>
            <a:ext cx="4260943" cy="32026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93146" y="2609728"/>
            <a:ext cx="828112" cy="8192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727067" y="1709928"/>
          <a:ext cx="6943725" cy="4077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742233" y="1910917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727200" y="2441448"/>
            <a:ext cx="424873" cy="46019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067523" y="1316355"/>
          <a:ext cx="8382244" cy="456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429934" y="2105700"/>
            <a:ext cx="3990682" cy="26466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64540" y="322249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356673" y="1451546"/>
          <a:ext cx="7314119" cy="4428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P29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48038" t="33011" r="20619" b="29958"/>
          <a:stretch>
            <a:fillRect/>
          </a:stretch>
        </p:blipFill>
        <p:spPr>
          <a:xfrm>
            <a:off x="433631" y="2022792"/>
            <a:ext cx="4075934" cy="27087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192210" y="3377152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1243" t="27536" r="88629" b="61244"/>
          <a:stretch>
            <a:fillRect/>
          </a:stretch>
        </p:blipFill>
        <p:spPr>
          <a:xfrm>
            <a:off x="5735783" y="2370510"/>
            <a:ext cx="2702822" cy="16843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593867" y="663286"/>
          <a:ext cx="7858356" cy="604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667"/>
                <a:gridCol w="1057428"/>
                <a:gridCol w="1029600"/>
                <a:gridCol w="495322"/>
                <a:gridCol w="389579"/>
                <a:gridCol w="634457"/>
                <a:gridCol w="467494"/>
                <a:gridCol w="545409"/>
                <a:gridCol w="556541"/>
                <a:gridCol w="224285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b="1" u="none" strike="noStrike" dirty="0">
                          <a:effectLst/>
                        </a:rPr>
                        <a:t>datum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Legislativa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místo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benzen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toluen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ethylbenzen</a:t>
                      </a:r>
                      <a:r>
                        <a:rPr lang="cs-CZ" sz="400" b="1" u="none" strike="noStrike" dirty="0">
                          <a:effectLst/>
                        </a:rPr>
                        <a:t>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m,p</a:t>
                      </a:r>
                      <a:r>
                        <a:rPr lang="cs-CZ" sz="400" b="1" u="none" strike="noStrike" dirty="0">
                          <a:effectLst/>
                        </a:rPr>
                        <a:t>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o-xylen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suma BTEX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Poznámka: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196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</a:rPr>
                        <a:t>&lt;0,5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infiltrace mezi jezerem 6 a řekou Bečvou - dále bez odběru, nejedná se o vodu pitnou</a:t>
                      </a:r>
                      <a:endParaRPr lang="cs-CZ" sz="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 bez odběru viz odběr 7.3. - nejedná se o pitnou vodu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6 chatová oblast za jezerem 6 č.ev.41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dále bez odběru - nejdená se o pinou vodu - provedl ZU bez komunikace s KHS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effectLst/>
                        </a:rPr>
                        <a:t>1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93561" y="672047"/>
          <a:ext cx="6992985" cy="149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836"/>
                <a:gridCol w="2297098"/>
                <a:gridCol w="199619"/>
                <a:gridCol w="1078748"/>
                <a:gridCol w="314213"/>
                <a:gridCol w="314213"/>
                <a:gridCol w="314213"/>
                <a:gridCol w="314213"/>
                <a:gridCol w="1208832"/>
              </a:tblGrid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93561" y="2170121"/>
          <a:ext cx="699298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91"/>
                <a:gridCol w="2229475"/>
                <a:gridCol w="226032"/>
                <a:gridCol w="1037690"/>
                <a:gridCol w="290180"/>
                <a:gridCol w="319511"/>
                <a:gridCol w="319511"/>
                <a:gridCol w="319511"/>
                <a:gridCol w="1257583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893560" y="3633161"/>
          <a:ext cx="6992985" cy="1393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436"/>
                <a:gridCol w="2289611"/>
                <a:gridCol w="294515"/>
                <a:gridCol w="907200"/>
                <a:gridCol w="387928"/>
                <a:gridCol w="397163"/>
                <a:gridCol w="286773"/>
                <a:gridCol w="295504"/>
                <a:gridCol w="1136855"/>
              </a:tblGrid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71133" y="5107609"/>
          <a:ext cx="6997700" cy="1263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67"/>
                <a:gridCol w="2302933"/>
                <a:gridCol w="300567"/>
                <a:gridCol w="939095"/>
                <a:gridCol w="360538"/>
                <a:gridCol w="406400"/>
                <a:gridCol w="266700"/>
                <a:gridCol w="300567"/>
                <a:gridCol w="11218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907157" y="1059040"/>
          <a:ext cx="7084186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864"/>
                <a:gridCol w="2330931"/>
                <a:gridCol w="254381"/>
                <a:gridCol w="1188966"/>
                <a:gridCol w="304319"/>
                <a:gridCol w="304319"/>
                <a:gridCol w="304319"/>
                <a:gridCol w="304319"/>
                <a:gridCol w="1170768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907157" y="2659784"/>
          <a:ext cx="7084185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592"/>
                <a:gridCol w="2364339"/>
                <a:gridCol w="256635"/>
                <a:gridCol w="1235656"/>
                <a:gridCol w="307622"/>
                <a:gridCol w="295646"/>
                <a:gridCol w="295646"/>
                <a:gridCol w="295646"/>
                <a:gridCol w="113740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844771" y="4331566"/>
          <a:ext cx="7146571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3479"/>
                <a:gridCol w="2424115"/>
                <a:gridCol w="249381"/>
                <a:gridCol w="1256146"/>
                <a:gridCol w="271284"/>
                <a:gridCol w="298249"/>
                <a:gridCol w="335631"/>
                <a:gridCol w="295563"/>
                <a:gridCol w="111272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901763"/>
          </a:xfrm>
        </p:spPr>
        <p:txBody>
          <a:bodyPr>
            <a:normAutofit fontScale="90000"/>
          </a:bodyPr>
          <a:lstStyle/>
          <a:p>
            <a:r>
              <a:rPr kumimoji="0" lang="cs-CZ" altLang="cs-CZ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Interpretace: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0013" y="1968016"/>
            <a:ext cx="1057210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hodnotí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(tedy míra, do jaké může benzen poškodit zdraví) a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(schopnost látky vyvolat rakovinu)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graf zobrazuje limitní hodnotu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(červená čára), přepočtenou na denní zátěž organismu. Od začátku měření (12. 3. 2025) </a:t>
            </a:r>
            <a:r>
              <a:rPr kumimoji="0" lang="cs-CZ" alt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charset="0"/>
              </a:rPr>
              <a:t>nedošlo k překročení ani přiblížení se této hodnotě</a:t>
            </a:r>
            <a:endParaRPr lang="cs-CZ" altLang="cs-CZ" sz="2000" b="1" dirty="0">
              <a:solidFill>
                <a:srgbClr val="FF0000"/>
              </a:solidFill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sledujeme subchronické působení – tedy vystavení škodlivině po kratší až středně dlouhou dobu, zpravidla v řádu týdnů až měsíců, maximálně do jednoho roku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lze posuzovat až při dlouhodobém působení přesahujícím 12 měsíců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vzhledem k tomu, že zdroj nebude v prostředí takto dlouho,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hodnocení karcinogenity zde není na místě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Zástupný obsah 4" descr="Obsah obrázku text, snímek obrazovky, software, Písmo&#10;&#10;Obsah vygenerovaný umělou inteligencí může být nesprávný.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3055" t="16027" r="7551" b="20000"/>
          <a:stretch>
            <a:fillRect/>
          </a:stretch>
        </p:blipFill>
        <p:spPr>
          <a:xfrm>
            <a:off x="547687" y="378690"/>
            <a:ext cx="11096625" cy="57542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693" y="1521061"/>
            <a:ext cx="5710307" cy="43368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rcRect l="22500" t="8881" r="8561" b="4377"/>
          <a:stretch>
            <a:fillRect/>
          </a:stretch>
        </p:blipFill>
        <p:spPr>
          <a:xfrm>
            <a:off x="6489835" y="2737934"/>
            <a:ext cx="5187053" cy="36711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45381" y="2368602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Místa odběru vzorků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8573" t="14471" r="6008" b="10999"/>
          <a:stretch>
            <a:fillRect/>
          </a:stretch>
        </p:blipFill>
        <p:spPr>
          <a:xfrm>
            <a:off x="1110342" y="864654"/>
            <a:ext cx="9971315" cy="554271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77128" y="1862346"/>
            <a:ext cx="3103243" cy="2554207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00200" y="2998329"/>
            <a:ext cx="724277" cy="65411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307067" y="1521061"/>
          <a:ext cx="8258409" cy="4173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P3 (P17A)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4052" b="60144"/>
          <a:stretch>
            <a:fillRect/>
          </a:stretch>
        </p:blipFill>
        <p:spPr>
          <a:xfrm>
            <a:off x="409851" y="2108889"/>
            <a:ext cx="4038939" cy="263908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71264" y="3027301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rcRect l="22668" t="23409" r="49246" b="47784"/>
          <a:stretch>
            <a:fillRect/>
          </a:stretch>
        </p:blipFill>
        <p:spPr>
          <a:xfrm>
            <a:off x="433631" y="4862862"/>
            <a:ext cx="3200176" cy="1846255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1717264" y="5013450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574063" y="6318893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P3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  <p:graphicFrame>
        <p:nvGraphicFramePr>
          <p:cNvPr id="4" name="Graf 3"/>
          <p:cNvGraphicFramePr/>
          <p:nvPr/>
        </p:nvGraphicFramePr>
        <p:xfrm>
          <a:off x="4629905" y="2108889"/>
          <a:ext cx="7152244" cy="4395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202738" y="1932757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21208" y="253092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49028" y="1433957"/>
          <a:ext cx="7522536" cy="417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433631" y="1886993"/>
            <a:ext cx="3476245" cy="308401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37941" y="3429000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265210" y="1658882"/>
          <a:ext cx="7405581" cy="4220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388214" y="2042696"/>
            <a:ext cx="2891911" cy="237385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298377" y="2526350"/>
            <a:ext cx="690520" cy="75058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400855" y="1537532"/>
          <a:ext cx="8112272" cy="4342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433631" y="1937069"/>
            <a:ext cx="3476122" cy="296857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92173" y="3334710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09752" y="1563758"/>
          <a:ext cx="7761039" cy="431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433631" y="1810130"/>
            <a:ext cx="3472102" cy="351691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65254" y="3607004"/>
            <a:ext cx="882638" cy="80954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779515" y="1568230"/>
          <a:ext cx="7671267" cy="4125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26963</Words>
  <Application>WPS Presentation</Application>
  <PresentationFormat>Širokoúhlá obrazovka</PresentationFormat>
  <Paragraphs>3825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P3 (P17A)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P29</vt:lpstr>
      <vt:lpstr>Studny</vt:lpstr>
      <vt:lpstr>Studny</vt:lpstr>
      <vt:lpstr>Studny</vt:lpstr>
      <vt:lpstr>Vzduch</vt:lpstr>
      <vt:lpstr>Interpretace:  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98</cp:revision>
  <dcterms:created xsi:type="dcterms:W3CDTF">2025-04-09T05:58:00Z</dcterms:created>
  <dcterms:modified xsi:type="dcterms:W3CDTF">2025-06-27T10:18:29Z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5B7F5CF34C344B9F986216D47E8EA876_13</vt:lpwstr>
  </property>
  <property fmtid="{D5CDD505-2E9C-101B-9397-08002B2CF9AE}" pid="3" name="KSOProductBuildVer">
    <vt:lpwstr>1033-12.2.0.21546</vt:lpwstr>
  </property>
</Properties>
</file>