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olors1.xml" ContentType="application/vnd.ms-office.chartcolorstyle+xml"/>
  <Override PartName="/ppt/charts/colors10.xml" ContentType="application/vnd.ms-office.chartcolorstyle+xml"/>
  <Override PartName="/ppt/charts/colors11.xml" ContentType="application/vnd.ms-office.chartcolorstyle+xml"/>
  <Override PartName="/ppt/charts/colors12.xml" ContentType="application/vnd.ms-office.chartcolorstyle+xml"/>
  <Override PartName="/ppt/charts/colors13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colors8.xml" ContentType="application/vnd.ms-office.chartcolorstyle+xml"/>
  <Override PartName="/ppt/charts/colors9.xml" ContentType="application/vnd.ms-office.chartcolorstyle+xml"/>
  <Override PartName="/ppt/charts/style1.xml" ContentType="application/vnd.ms-office.chartstyle+xml"/>
  <Override PartName="/ppt/charts/style10.xml" ContentType="application/vnd.ms-office.chartstyle+xml"/>
  <Override PartName="/ppt/charts/style11.xml" ContentType="application/vnd.ms-office.chartstyle+xml"/>
  <Override PartName="/ppt/charts/style12.xml" ContentType="application/vnd.ms-office.chartstyle+xml"/>
  <Override PartName="/ppt/charts/style13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charts/style8.xml" ContentType="application/vnd.ms-office.chartstyle+xml"/>
  <Override PartName="/ppt/charts/style9.xml" ContentType="application/vnd.ms-office.chart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91" r:id="rId15"/>
    <p:sldId id="293" r:id="rId16"/>
    <p:sldId id="292" r:id="rId17"/>
    <p:sldId id="278" r:id="rId18"/>
    <p:sldId id="284" r:id="rId19"/>
    <p:sldId id="285" r:id="rId20"/>
    <p:sldId id="270" r:id="rId21"/>
    <p:sldId id="275" r:id="rId22"/>
    <p:sldId id="274" r:id="rId23"/>
    <p:sldId id="280" r:id="rId24"/>
    <p:sldId id="295" r:id="rId25"/>
    <p:sldId id="271" r:id="rId26"/>
    <p:sldId id="273" r:id="rId27"/>
    <p:sldId id="276" r:id="rId28"/>
    <p:sldId id="277" r:id="rId29"/>
    <p:sldId id="272" r:id="rId30"/>
    <p:sldId id="282" r:id="rId31"/>
    <p:sldId id="281" r:id="rId32"/>
    <p:sldId id="283" r:id="rId33"/>
    <p:sldId id="286" r:id="rId34"/>
    <p:sldId id="289" r:id="rId35"/>
    <p:sldId id="287" r:id="rId36"/>
    <p:sldId id="294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43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Prosinec\22.%2012.%202025\Kopie%20-%20Rozbory-pro%20ek.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microsoft.com/office/2011/relationships/chartStyle" Target="style10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Prosinec\22.%2012.%202025\Kopie%20-%20Rozbory-pro%20ek.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microsoft.com/office/2011/relationships/chartStyle" Target="style11.xml"/><Relationship Id="rId1" Type="http://schemas.openxmlformats.org/officeDocument/2006/relationships/oleObject" Target="file:///C:\DATA\AAA-SARKA-2013\Administrativa\poskytovani_informaci\2025-03_pozar-C6H6-Hustopece\Hustope&#269;e%20II\vysledky\vysledky-graf%20II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Prosinec\22.%2012.%202025\Kopie%20-%20Rozbory-pro%20ek..xlsx" TargetMode="External"/></Relationships>
</file>

<file path=ppt/charts/_rels/chart3.xml.rels><?xml version="1.0" encoding="UTF-8" standalone="yes"?>
<Relationships xmlns="http://schemas.openxmlformats.org/package/2006/relationships"><Relationship Id="rId4" Type="http://schemas.microsoft.com/office/2011/relationships/chartColorStyle" Target="colors3.xml"/><Relationship Id="rId3" Type="http://schemas.microsoft.com/office/2011/relationships/chartStyle" Target="style3.xml"/><Relationship Id="rId2" Type="http://schemas.openxmlformats.org/officeDocument/2006/relationships/themeOverride" Target="../theme/themeOverride1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Prosinec\22.%2012.%202025\Kopie%20-%20Rozbory-pro%20ek..xlsx" TargetMode="External"/></Relationships>
</file>

<file path=ppt/charts/_rels/chart4.xml.rels><?xml version="1.0" encoding="UTF-8" standalone="yes"?>
<Relationships xmlns="http://schemas.openxmlformats.org/package/2006/relationships"><Relationship Id="rId4" Type="http://schemas.microsoft.com/office/2011/relationships/chartColorStyle" Target="colors4.xml"/><Relationship Id="rId3" Type="http://schemas.microsoft.com/office/2011/relationships/chartStyle" Target="style4.xml"/><Relationship Id="rId2" Type="http://schemas.openxmlformats.org/officeDocument/2006/relationships/themeOverride" Target="../theme/themeOverride2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Prosinec\15.%2012.%202025\Kopie%20-%20Rozbory-pro%20ek..xlsx" TargetMode="External"/></Relationships>
</file>

<file path=ppt/charts/_rels/chart5.xml.rels><?xml version="1.0" encoding="UTF-8" standalone="yes"?>
<Relationships xmlns="http://schemas.openxmlformats.org/package/2006/relationships"><Relationship Id="rId4" Type="http://schemas.microsoft.com/office/2011/relationships/chartColorStyle" Target="colors5.xml"/><Relationship Id="rId3" Type="http://schemas.microsoft.com/office/2011/relationships/chartStyle" Target="style5.xml"/><Relationship Id="rId2" Type="http://schemas.openxmlformats.org/officeDocument/2006/relationships/themeOverride" Target="../theme/themeOverride3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Prosinec\22.%2012.%202025\Kopie%20-%20Rozbory-pro%20ek.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Prosinec\22.%2012.%202025\Kopie%20-%20Rozbory-pro%20ek.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Prosinec\22.%2012.%202025\Kopie%20-%20Rozbory-pro%20ek.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Prosinec\22.%2012.%202025\Kopie%20-%20Rozbory-pro%20ek.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Prosinec\22.%2012.%202025\Kopie%20-%20Rozbory-pro%20ek.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2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'PV-2'!$A$50:$A$118</c:f>
              <c:numCache>
                <c:formatCode>m/d/yyyy</c:formatCode>
                <c:ptCount val="69"/>
                <c:pt idx="0" c:formatCode="m/d/yyyy">
                  <c:v>45755</c:v>
                </c:pt>
                <c:pt idx="1" c:formatCode="m/d/yyyy">
                  <c:v>45756</c:v>
                </c:pt>
                <c:pt idx="2" c:formatCode="m/d/yyyy">
                  <c:v>45757</c:v>
                </c:pt>
                <c:pt idx="3" c:formatCode="m/d/yyyy">
                  <c:v>45758</c:v>
                </c:pt>
                <c:pt idx="4" c:formatCode="m/d/yyyy">
                  <c:v>45759</c:v>
                </c:pt>
                <c:pt idx="5" c:formatCode="m/d/yyyy">
                  <c:v>45760</c:v>
                </c:pt>
                <c:pt idx="6" c:formatCode="m/d/yyyy">
                  <c:v>45761</c:v>
                </c:pt>
                <c:pt idx="7" c:formatCode="m/d/yyyy">
                  <c:v>45762</c:v>
                </c:pt>
                <c:pt idx="8" c:formatCode="m/d/yyyy">
                  <c:v>45763</c:v>
                </c:pt>
                <c:pt idx="9" c:formatCode="m/d/yyyy">
                  <c:v>45764</c:v>
                </c:pt>
                <c:pt idx="10" c:formatCode="m/d/yyyy">
                  <c:v>45769</c:v>
                </c:pt>
                <c:pt idx="11" c:formatCode="m/d/yyyy">
                  <c:v>45772</c:v>
                </c:pt>
                <c:pt idx="12" c:formatCode="m/d/yyyy">
                  <c:v>45775</c:v>
                </c:pt>
                <c:pt idx="13" c:formatCode="m/d/yyyy">
                  <c:v>45778</c:v>
                </c:pt>
                <c:pt idx="14" c:formatCode="m/d/yyyy">
                  <c:v>45782</c:v>
                </c:pt>
                <c:pt idx="15" c:formatCode="m/d/yyyy">
                  <c:v>45785</c:v>
                </c:pt>
                <c:pt idx="16" c:formatCode="m/d/yyyy">
                  <c:v>45789</c:v>
                </c:pt>
                <c:pt idx="17" c:formatCode="m/d/yyyy">
                  <c:v>45792</c:v>
                </c:pt>
                <c:pt idx="18" c:formatCode="m/d/yyyy">
                  <c:v>45796</c:v>
                </c:pt>
                <c:pt idx="19" c:formatCode="m/d/yyyy">
                  <c:v>45799</c:v>
                </c:pt>
                <c:pt idx="20" c:formatCode="m/d/yyyy">
                  <c:v>45803</c:v>
                </c:pt>
                <c:pt idx="21" c:formatCode="m/d/yyyy">
                  <c:v>45806</c:v>
                </c:pt>
                <c:pt idx="22" c:formatCode="m/d/yyyy">
                  <c:v>45810</c:v>
                </c:pt>
                <c:pt idx="23" c:formatCode="m/d/yyyy">
                  <c:v>45814</c:v>
                </c:pt>
                <c:pt idx="24" c:formatCode="m/d/yyyy">
                  <c:v>45817</c:v>
                </c:pt>
                <c:pt idx="25" c:formatCode="m/d/yyyy">
                  <c:v>45820</c:v>
                </c:pt>
                <c:pt idx="26" c:formatCode="m/d/yyyy">
                  <c:v>45824</c:v>
                </c:pt>
                <c:pt idx="27" c:formatCode="m/d/yyyy">
                  <c:v>45827</c:v>
                </c:pt>
                <c:pt idx="28" c:formatCode="m/d/yyyy">
                  <c:v>45831</c:v>
                </c:pt>
                <c:pt idx="29" c:formatCode="m/d/yyyy">
                  <c:v>45833</c:v>
                </c:pt>
                <c:pt idx="30" c:formatCode="m/d/yyyy">
                  <c:v>45834</c:v>
                </c:pt>
                <c:pt idx="31" c:formatCode="m/d/yyyy">
                  <c:v>45835</c:v>
                </c:pt>
                <c:pt idx="32" c:formatCode="m/d/yyyy">
                  <c:v>45836</c:v>
                </c:pt>
                <c:pt idx="33" c:formatCode="m/d/yyyy">
                  <c:v>45837</c:v>
                </c:pt>
                <c:pt idx="34" c:formatCode="m/d/yyyy">
                  <c:v>45838</c:v>
                </c:pt>
                <c:pt idx="35" c:formatCode="m/d/yyyy">
                  <c:v>45839</c:v>
                </c:pt>
                <c:pt idx="36" c:formatCode="m/d/yyyy">
                  <c:v>45840</c:v>
                </c:pt>
                <c:pt idx="37" c:formatCode="m/d/yyyy">
                  <c:v>45841</c:v>
                </c:pt>
                <c:pt idx="38" c:formatCode="m/d/yyyy">
                  <c:v>45842</c:v>
                </c:pt>
                <c:pt idx="39" c:formatCode="m/d/yyyy">
                  <c:v>45845</c:v>
                </c:pt>
                <c:pt idx="40" c:formatCode="m/d/yyyy">
                  <c:v>45848</c:v>
                </c:pt>
                <c:pt idx="41" c:formatCode="m/d/yyyy">
                  <c:v>45852</c:v>
                </c:pt>
                <c:pt idx="42" c:formatCode="m/d/yyyy">
                  <c:v>45855</c:v>
                </c:pt>
                <c:pt idx="43" c:formatCode="m/d/yyyy">
                  <c:v>45859</c:v>
                </c:pt>
                <c:pt idx="44" c:formatCode="m/d/yyyy">
                  <c:v>45862</c:v>
                </c:pt>
                <c:pt idx="45" c:formatCode="m/d/yyyy">
                  <c:v>45866</c:v>
                </c:pt>
                <c:pt idx="46" c:formatCode="m/d/yyyy">
                  <c:v>45873</c:v>
                </c:pt>
                <c:pt idx="47" c:formatCode="m/d/yyyy">
                  <c:v>45880</c:v>
                </c:pt>
                <c:pt idx="48" c:formatCode="m/d/yyyy">
                  <c:v>45887</c:v>
                </c:pt>
                <c:pt idx="49" c:formatCode="m/d/yyyy">
                  <c:v>45894</c:v>
                </c:pt>
                <c:pt idx="50" c:formatCode="m/d/yyyy">
                  <c:v>45901</c:v>
                </c:pt>
                <c:pt idx="51" c:formatCode="m/d/yyyy">
                  <c:v>45908</c:v>
                </c:pt>
                <c:pt idx="52" c:formatCode="m/d/yyyy">
                  <c:v>45915</c:v>
                </c:pt>
                <c:pt idx="53" c:formatCode="m/d/yyyy">
                  <c:v>45922</c:v>
                </c:pt>
                <c:pt idx="54" c:formatCode="m/d/yyyy">
                  <c:v>45923</c:v>
                </c:pt>
                <c:pt idx="55" c:formatCode="m/d/yyyy">
                  <c:v>45930</c:v>
                </c:pt>
                <c:pt idx="56" c:formatCode="m/d/yyyy">
                  <c:v>45936</c:v>
                </c:pt>
                <c:pt idx="57" c:formatCode="m/d/yyyy">
                  <c:v>45943</c:v>
                </c:pt>
                <c:pt idx="58" c:formatCode="m/d/yyyy">
                  <c:v>45950</c:v>
                </c:pt>
                <c:pt idx="59" c:formatCode="m/d/yyyy">
                  <c:v>45957</c:v>
                </c:pt>
                <c:pt idx="60" c:formatCode="m/d/yyyy">
                  <c:v>45964</c:v>
                </c:pt>
                <c:pt idx="61" c:formatCode="m/d/yyyy">
                  <c:v>45971</c:v>
                </c:pt>
                <c:pt idx="62" c:formatCode="m/d/yyyy">
                  <c:v>45979</c:v>
                </c:pt>
                <c:pt idx="63" c:formatCode="m/d/yyyy">
                  <c:v>45985</c:v>
                </c:pt>
                <c:pt idx="64" c:formatCode="m/d/yyyy">
                  <c:v>45992</c:v>
                </c:pt>
                <c:pt idx="65" c:formatCode="m/d/yyyy">
                  <c:v>45999</c:v>
                </c:pt>
                <c:pt idx="66" c:formatCode="m/d/yyyy">
                  <c:v>46006</c:v>
                </c:pt>
                <c:pt idx="67" c:formatCode="m/d/yyyy">
                  <c:v>46013</c:v>
                </c:pt>
              </c:numCache>
            </c:numRef>
          </c:cat>
          <c:val>
            <c:numRef>
              <c:f>'PV-2'!$B$50:$B$118</c:f>
              <c:numCache>
                <c:formatCode>General</c:formatCode>
                <c:ptCount val="69"/>
                <c:pt idx="0">
                  <c:v>6.7</c:v>
                </c:pt>
                <c:pt idx="1">
                  <c:v>3.75</c:v>
                </c:pt>
                <c:pt idx="2">
                  <c:v>2.15</c:v>
                </c:pt>
                <c:pt idx="3">
                  <c:v>1.2</c:v>
                </c:pt>
                <c:pt idx="4">
                  <c:v>9.7</c:v>
                </c:pt>
                <c:pt idx="5">
                  <c:v>2</c:v>
                </c:pt>
                <c:pt idx="6">
                  <c:v>2.43</c:v>
                </c:pt>
                <c:pt idx="7">
                  <c:v>4.46</c:v>
                </c:pt>
                <c:pt idx="8">
                  <c:v>2.61</c:v>
                </c:pt>
                <c:pt idx="9">
                  <c:v>2.28</c:v>
                </c:pt>
                <c:pt idx="10">
                  <c:v>2.27</c:v>
                </c:pt>
                <c:pt idx="11">
                  <c:v>0.5</c:v>
                </c:pt>
                <c:pt idx="12">
                  <c:v>0.817</c:v>
                </c:pt>
                <c:pt idx="13" c:formatCode="@">
                  <c:v>0</c:v>
                </c:pt>
                <c:pt idx="14">
                  <c:v>1.37</c:v>
                </c:pt>
                <c:pt idx="15">
                  <c:v>0.68</c:v>
                </c:pt>
                <c:pt idx="16">
                  <c:v>0.729</c:v>
                </c:pt>
                <c:pt idx="17">
                  <c:v>3.6</c:v>
                </c:pt>
                <c:pt idx="18" c:formatCode="@">
                  <c:v>0</c:v>
                </c:pt>
                <c:pt idx="19" c:formatCode="@">
                  <c:v>0</c:v>
                </c:pt>
                <c:pt idx="20">
                  <c:v>1.62</c:v>
                </c:pt>
                <c:pt idx="21">
                  <c:v>5.6</c:v>
                </c:pt>
                <c:pt idx="22" c:formatCode="@">
                  <c:v>0</c:v>
                </c:pt>
                <c:pt idx="23">
                  <c:v>1.9</c:v>
                </c:pt>
                <c:pt idx="24">
                  <c:v>2.95</c:v>
                </c:pt>
                <c:pt idx="25">
                  <c:v>4.4</c:v>
                </c:pt>
                <c:pt idx="26" c:formatCode="@">
                  <c:v>0</c:v>
                </c:pt>
                <c:pt idx="27">
                  <c:v>2.2</c:v>
                </c:pt>
                <c:pt idx="28">
                  <c:v>3.74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  <c:pt idx="32">
                  <c:v>4.2</c:v>
                </c:pt>
                <c:pt idx="33" c:formatCode="@">
                  <c:v>0</c:v>
                </c:pt>
                <c:pt idx="34">
                  <c:v>1.18</c:v>
                </c:pt>
                <c:pt idx="35" c:formatCode="@">
                  <c:v>0</c:v>
                </c:pt>
                <c:pt idx="36">
                  <c:v>1.07</c:v>
                </c:pt>
                <c:pt idx="37">
                  <c:v>7.44</c:v>
                </c:pt>
                <c:pt idx="38">
                  <c:v>5.1</c:v>
                </c:pt>
                <c:pt idx="39" c:formatCode="@">
                  <c:v>0</c:v>
                </c:pt>
                <c:pt idx="40" c:formatCode="@">
                  <c:v>0</c:v>
                </c:pt>
                <c:pt idx="41">
                  <c:v>2.4</c:v>
                </c:pt>
                <c:pt idx="42">
                  <c:v>1.37</c:v>
                </c:pt>
                <c:pt idx="43" c:formatCode="@">
                  <c:v>0</c:v>
                </c:pt>
                <c:pt idx="44" c:formatCode="@">
                  <c:v>0.77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>
                  <c:v>0.849</c:v>
                </c:pt>
                <c:pt idx="49" c:formatCode="@">
                  <c:v>0</c:v>
                </c:pt>
                <c:pt idx="50" c:formatCode="@">
                  <c:v>0</c:v>
                </c:pt>
                <c:pt idx="51" c:formatCode="@">
                  <c:v>0</c:v>
                </c:pt>
                <c:pt idx="52" c:formatCode="@">
                  <c:v>0</c:v>
                </c:pt>
                <c:pt idx="53">
                  <c:v>7.23</c:v>
                </c:pt>
                <c:pt idx="54" c:formatCode="@">
                  <c:v>0</c:v>
                </c:pt>
                <c:pt idx="55">
                  <c:v>1.05</c:v>
                </c:pt>
                <c:pt idx="56">
                  <c:v>42.7</c:v>
                </c:pt>
                <c:pt idx="57">
                  <c:v>9.86</c:v>
                </c:pt>
                <c:pt idx="58" c:formatCode="@">
                  <c:v>0</c:v>
                </c:pt>
                <c:pt idx="59" c:formatCode="@">
                  <c:v>0</c:v>
                </c:pt>
                <c:pt idx="60">
                  <c:v>2.05</c:v>
                </c:pt>
                <c:pt idx="61">
                  <c:v>10.3</c:v>
                </c:pt>
                <c:pt idx="62" c:formatCode="@">
                  <c:v>0</c:v>
                </c:pt>
                <c:pt idx="63">
                  <c:v>1.28</c:v>
                </c:pt>
                <c:pt idx="64">
                  <c:v>8.08</c:v>
                </c:pt>
                <c:pt idx="65">
                  <c:v>6.34</c:v>
                </c:pt>
                <c:pt idx="66">
                  <c:v>3.2</c:v>
                </c:pt>
                <c:pt idx="67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>
            <c:manualLayout>
              <c:xMode val="edge"/>
              <c:yMode val="edge"/>
              <c:x val="0.0217096336499322"/>
              <c:y val="0.31503445923920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74cd6dba-d499-410f-a3d0-aff648ce24a2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PV-17</c:f>
              <c:strCache>
                <c:ptCount val="1"/>
                <c:pt idx="0">
                  <c:v>PV-17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'PV-17'!$A$6:$A$45</c:f>
              <c:numCache>
                <c:formatCode>m/d/yyyy</c:formatCode>
                <c:ptCount val="40"/>
                <c:pt idx="0" c:formatCode="m/d/yyyy">
                  <c:v>45737</c:v>
                </c:pt>
                <c:pt idx="1" c:formatCode="m/d/yyyy">
                  <c:v>45738</c:v>
                </c:pt>
                <c:pt idx="2" c:formatCode="m/d/yyyy">
                  <c:v>45739</c:v>
                </c:pt>
                <c:pt idx="3" c:formatCode="m/d/yyyy">
                  <c:v>45740</c:v>
                </c:pt>
                <c:pt idx="4" c:formatCode="m/d/yyyy">
                  <c:v>45741</c:v>
                </c:pt>
                <c:pt idx="5" c:formatCode="m/d/yyyy">
                  <c:v>45742</c:v>
                </c:pt>
                <c:pt idx="6" c:formatCode="m/d/yyyy">
                  <c:v>45743</c:v>
                </c:pt>
                <c:pt idx="7" c:formatCode="m/d/yyyy">
                  <c:v>45744</c:v>
                </c:pt>
                <c:pt idx="8" c:formatCode="m/d/yyyy">
                  <c:v>45745</c:v>
                </c:pt>
                <c:pt idx="9" c:formatCode="m/d/yyyy">
                  <c:v>45746</c:v>
                </c:pt>
                <c:pt idx="10" c:formatCode="m/d/yyyy">
                  <c:v>45747</c:v>
                </c:pt>
                <c:pt idx="11" c:formatCode="m/d/yyyy">
                  <c:v>45748</c:v>
                </c:pt>
                <c:pt idx="12" c:formatCode="m/d/yyyy">
                  <c:v>45749</c:v>
                </c:pt>
                <c:pt idx="13" c:formatCode="m/d/yyyy">
                  <c:v>45750</c:v>
                </c:pt>
                <c:pt idx="14" c:formatCode="m/d/yyyy">
                  <c:v>45751</c:v>
                </c:pt>
                <c:pt idx="15" c:formatCode="m/d/yyyy">
                  <c:v>45752</c:v>
                </c:pt>
                <c:pt idx="16" c:formatCode="m/d/yyyy">
                  <c:v>45753</c:v>
                </c:pt>
                <c:pt idx="17" c:formatCode="m/d/yyyy">
                  <c:v>45754</c:v>
                </c:pt>
                <c:pt idx="18" c:formatCode="m/d/yyyy">
                  <c:v>45755</c:v>
                </c:pt>
                <c:pt idx="19" c:formatCode="m/d/yyyy">
                  <c:v>45756</c:v>
                </c:pt>
                <c:pt idx="20" c:formatCode="m/d/yyyy">
                  <c:v>45757</c:v>
                </c:pt>
                <c:pt idx="21" c:formatCode="m/d/yyyy">
                  <c:v>45758</c:v>
                </c:pt>
                <c:pt idx="22" c:formatCode="m/d/yyyy">
                  <c:v>45759</c:v>
                </c:pt>
                <c:pt idx="23" c:formatCode="m/d/yyyy">
                  <c:v>45760</c:v>
                </c:pt>
                <c:pt idx="24" c:formatCode="m/d/yyyy">
                  <c:v>45761</c:v>
                </c:pt>
                <c:pt idx="25" c:formatCode="m/d/yyyy">
                  <c:v>45762</c:v>
                </c:pt>
                <c:pt idx="26" c:formatCode="m/d/yyyy">
                  <c:v>45763</c:v>
                </c:pt>
                <c:pt idx="27" c:formatCode="m/d/yyyy">
                  <c:v>45833</c:v>
                </c:pt>
                <c:pt idx="28" c:formatCode="m/d/yyyy">
                  <c:v>45834</c:v>
                </c:pt>
                <c:pt idx="29" c:formatCode="m/d/yyyy">
                  <c:v>45835</c:v>
                </c:pt>
                <c:pt idx="30" c:formatCode="m/d/yyyy">
                  <c:v>45836</c:v>
                </c:pt>
                <c:pt idx="31" c:formatCode="m/d/yyyy">
                  <c:v>45837</c:v>
                </c:pt>
                <c:pt idx="32" c:formatCode="m/d/yyyy">
                  <c:v>45838</c:v>
                </c:pt>
                <c:pt idx="33" c:formatCode="m/d/yyyy">
                  <c:v>45839</c:v>
                </c:pt>
                <c:pt idx="34" c:formatCode="m/d/yyyy">
                  <c:v>45840</c:v>
                </c:pt>
                <c:pt idx="35" c:formatCode="m/d/yyyy">
                  <c:v>45841</c:v>
                </c:pt>
                <c:pt idx="36" c:formatCode="m/d/yyyy">
                  <c:v>45842</c:v>
                </c:pt>
              </c:numCache>
            </c:numRef>
          </c:cat>
          <c:val>
            <c:numRef>
              <c:f>'PV-17'!$B$6:$B$45</c:f>
              <c:numCache>
                <c:formatCode>General</c:formatCode>
                <c:ptCount val="40"/>
                <c:pt idx="0">
                  <c:v>62.9</c:v>
                </c:pt>
                <c:pt idx="1">
                  <c:v>131</c:v>
                </c:pt>
                <c:pt idx="2">
                  <c:v>215</c:v>
                </c:pt>
                <c:pt idx="3">
                  <c:v>277</c:v>
                </c:pt>
                <c:pt idx="4">
                  <c:v>360</c:v>
                </c:pt>
                <c:pt idx="5">
                  <c:v>477</c:v>
                </c:pt>
                <c:pt idx="6">
                  <c:v>383</c:v>
                </c:pt>
                <c:pt idx="7">
                  <c:v>230</c:v>
                </c:pt>
                <c:pt idx="8">
                  <c:v>187</c:v>
                </c:pt>
                <c:pt idx="9">
                  <c:v>205</c:v>
                </c:pt>
                <c:pt idx="10">
                  <c:v>147</c:v>
                </c:pt>
                <c:pt idx="11">
                  <c:v>106</c:v>
                </c:pt>
                <c:pt idx="12">
                  <c:v>75.4</c:v>
                </c:pt>
                <c:pt idx="13">
                  <c:v>51.8</c:v>
                </c:pt>
                <c:pt idx="14">
                  <c:v>36.8</c:v>
                </c:pt>
                <c:pt idx="15">
                  <c:v>29.6</c:v>
                </c:pt>
                <c:pt idx="16">
                  <c:v>12.5</c:v>
                </c:pt>
                <c:pt idx="17">
                  <c:v>8.22</c:v>
                </c:pt>
                <c:pt idx="18">
                  <c:v>4.8</c:v>
                </c:pt>
                <c:pt idx="19">
                  <c:v>2.96</c:v>
                </c:pt>
                <c:pt idx="20">
                  <c:v>0.65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  <c:pt idx="27" c:formatCode="@">
                  <c:v>0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  <c:pt idx="32" c:formatCode="@">
                  <c:v>0</c:v>
                </c:pt>
                <c:pt idx="33" c:formatCode="@">
                  <c:v>0</c:v>
                </c:pt>
                <c:pt idx="34" c:formatCode="@">
                  <c:v>0</c:v>
                </c:pt>
                <c:pt idx="35" c:formatCode="@">
                  <c:v>0</c:v>
                </c:pt>
                <c:pt idx="36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c72f9744-6c4b-4056-ad6b-e5c269efdbe8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/>
              <a:t>Suma 12 PAU a benzo(a)pyren</a:t>
            </a:r>
            <a:r>
              <a:rPr lang="cs-CZ" b="1"/>
              <a:t>u</a:t>
            </a:r>
            <a:r>
              <a:rPr lang="en-US" b="1"/>
              <a:t> - Hustopeče II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gr!$B$1</c:f>
              <c:strCache>
                <c:ptCount val="1"/>
                <c:pt idx="0">
                  <c:v>BAP(mg/kg)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gr!$B$2:$B$22</c:f>
              <c:numCache>
                <c:formatCode>0.000</c:formatCode>
                <c:ptCount val="21"/>
                <c:pt idx="0">
                  <c:v>0.0625</c:v>
                </c:pt>
                <c:pt idx="1">
                  <c:v>0.0561</c:v>
                </c:pt>
                <c:pt idx="2">
                  <c:v>0.0562</c:v>
                </c:pt>
                <c:pt idx="3">
                  <c:v>0.0165</c:v>
                </c:pt>
                <c:pt idx="4">
                  <c:v>0.139</c:v>
                </c:pt>
                <c:pt idx="5">
                  <c:v>0.0896</c:v>
                </c:pt>
                <c:pt idx="6">
                  <c:v>0.0409</c:v>
                </c:pt>
                <c:pt idx="7">
                  <c:v>0.0386</c:v>
                </c:pt>
                <c:pt idx="8">
                  <c:v>0.0395</c:v>
                </c:pt>
                <c:pt idx="9">
                  <c:v>0.0233</c:v>
                </c:pt>
                <c:pt idx="10">
                  <c:v>0.0235</c:v>
                </c:pt>
                <c:pt idx="11">
                  <c:v>0.0295</c:v>
                </c:pt>
                <c:pt idx="12">
                  <c:v>0.437</c:v>
                </c:pt>
                <c:pt idx="13">
                  <c:v>1.12</c:v>
                </c:pt>
                <c:pt idx="14">
                  <c:v>0.0564</c:v>
                </c:pt>
                <c:pt idx="15">
                  <c:v>0.0318</c:v>
                </c:pt>
                <c:pt idx="16">
                  <c:v>0.0274</c:v>
                </c:pt>
                <c:pt idx="17">
                  <c:v>0.0552</c:v>
                </c:pt>
                <c:pt idx="19">
                  <c:v>0.0586</c:v>
                </c:pt>
                <c:pt idx="20">
                  <c:v>0.0559</c:v>
                </c:pt>
              </c:numCache>
            </c:numRef>
          </c:val>
        </c:ser>
        <c:ser>
          <c:idx val="1"/>
          <c:order val="1"/>
          <c:tx>
            <c:strRef>
              <c:f>gr!$C$1</c:f>
              <c:strCache>
                <c:ptCount val="1"/>
                <c:pt idx="0">
                  <c:v>S12(mg/kg)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layout>
                <c:manualLayout>
                  <c:x val="0.0764803930930904"/>
                  <c:y val="0.018845290703663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en-US" sz="900" b="0" i="0" u="none" strike="noStrike" kern="120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10,2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.0452898550724638"/>
                  <c:y val="0.4016913319238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delete val="1"/>
            </c:dLbl>
            <c:dLbl>
              <c:idx val="18"/>
              <c:delete val="1"/>
            </c:dLbl>
            <c:dLbl>
              <c:idx val="19"/>
              <c:delete val="1"/>
            </c:dLbl>
            <c:dLbl>
              <c:idx val="20"/>
              <c:delete val="1"/>
            </c:dLbl>
            <c:spPr>
              <a:noFill/>
              <a:ln>
                <a:solidFill>
                  <a:schemeClr val="accent6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gr!$C$2:$C$22</c:f>
              <c:numCache>
                <c:formatCode>0.000</c:formatCode>
                <c:ptCount val="21"/>
                <c:pt idx="0">
                  <c:v>0.73552</c:v>
                </c:pt>
                <c:pt idx="1">
                  <c:v>0.59158</c:v>
                </c:pt>
                <c:pt idx="2">
                  <c:v>0.56873</c:v>
                </c:pt>
                <c:pt idx="3">
                  <c:v>0.115327</c:v>
                </c:pt>
                <c:pt idx="4">
                  <c:v>1.20128</c:v>
                </c:pt>
                <c:pt idx="5">
                  <c:v>0.95222</c:v>
                </c:pt>
                <c:pt idx="6">
                  <c:v>0.38374</c:v>
                </c:pt>
                <c:pt idx="7">
                  <c:v>0.36142</c:v>
                </c:pt>
                <c:pt idx="8">
                  <c:v>0.40125</c:v>
                </c:pt>
                <c:pt idx="9">
                  <c:v>0.33261</c:v>
                </c:pt>
                <c:pt idx="10">
                  <c:v>0.26968</c:v>
                </c:pt>
                <c:pt idx="11">
                  <c:v>0.29725</c:v>
                </c:pt>
                <c:pt idx="12">
                  <c:v>4.68072</c:v>
                </c:pt>
                <c:pt idx="13">
                  <c:v>10.2323</c:v>
                </c:pt>
                <c:pt idx="14">
                  <c:v>0.65812</c:v>
                </c:pt>
                <c:pt idx="15">
                  <c:v>0.40912</c:v>
                </c:pt>
                <c:pt idx="16">
                  <c:v>0.30642</c:v>
                </c:pt>
                <c:pt idx="17">
                  <c:v>0.57297</c:v>
                </c:pt>
                <c:pt idx="18" c:formatCode="General">
                  <c:v>1.57</c:v>
                </c:pt>
                <c:pt idx="19" c:formatCode="0.00">
                  <c:v>0.45927</c:v>
                </c:pt>
                <c:pt idx="20" c:formatCode="0.00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714150192"/>
        <c:axId val="714150552"/>
      </c:barChart>
      <c:lineChart>
        <c:grouping val="standard"/>
        <c:varyColors val="0"/>
        <c:ser>
          <c:idx val="2"/>
          <c:order val="2"/>
          <c:tx>
            <c:strRef>
              <c:f>gr!$D$1</c:f>
              <c:strCache>
                <c:ptCount val="1"/>
                <c:pt idx="0">
                  <c:v>prev.hodnota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gr!$D$2:$D$22</c:f>
              <c:numCache>
                <c:formatCode>General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gr!$E$1</c:f>
              <c:strCache>
                <c:ptCount val="1"/>
                <c:pt idx="0">
                  <c:v>ind. hodnota BAP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gr!$E$2:$E$22</c:f>
              <c:numCache>
                <c:formatCode>General</c:formatCode>
                <c:ptCount val="21"/>
                <c:pt idx="12">
                  <c:v>0.5</c:v>
                </c:pt>
                <c:pt idx="13">
                  <c:v>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714150192"/>
        <c:axId val="714150552"/>
      </c:lineChart>
      <c:catAx>
        <c:axId val="71415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552"/>
        <c:crosses val="autoZero"/>
        <c:auto val="1"/>
        <c:lblAlgn val="ctr"/>
        <c:lblOffset val="100"/>
        <c:noMultiLvlLbl val="0"/>
      </c:catAx>
      <c:valAx>
        <c:axId val="714150552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26811594202899"/>
              <c:y val="0.36345185974374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5744ca67-d4ff-4c66-af9d-a16e54ded37e}"/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dirty="0"/>
              <a:t>Suma 12 PAU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stavárek!$E$2</c:f>
              <c:strCache>
                <c:ptCount val="1"/>
                <c:pt idx="0">
                  <c:v>Suma 12 PAU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stavárek!$E$3:$E$10</c:f>
              <c:numCache>
                <c:formatCode>0.000</c:formatCode>
                <c:ptCount val="8"/>
                <c:pt idx="0">
                  <c:v>12.64083</c:v>
                </c:pt>
                <c:pt idx="1">
                  <c:v>0.41684</c:v>
                </c:pt>
                <c:pt idx="2">
                  <c:v>0.39457</c:v>
                </c:pt>
                <c:pt idx="3">
                  <c:v>0.47576</c:v>
                </c:pt>
                <c:pt idx="4">
                  <c:v>0.28011</c:v>
                </c:pt>
                <c:pt idx="5">
                  <c:v>0.38684</c:v>
                </c:pt>
                <c:pt idx="6">
                  <c:v>1.57</c:v>
                </c:pt>
                <c:pt idx="7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2a8f7b62-72d7-4da3-be4a-f149b6482481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baseline="0" dirty="0" err="1"/>
              <a:t>benzo</a:t>
            </a:r>
            <a:r>
              <a:rPr lang="cs-CZ" baseline="0" dirty="0"/>
              <a:t>(a)pyren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stavárek!$D$2</c:f>
              <c:strCache>
                <c:ptCount val="1"/>
                <c:pt idx="0">
                  <c:v>benzo(a)pyren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stavárek!$D$3:$D$10</c:f>
              <c:numCache>
                <c:formatCode>0.000</c:formatCode>
                <c:ptCount val="8"/>
                <c:pt idx="0">
                  <c:v>1.27</c:v>
                </c:pt>
                <c:pt idx="1">
                  <c:v>0.0354</c:v>
                </c:pt>
                <c:pt idx="2">
                  <c:v>0.0359</c:v>
                </c:pt>
                <c:pt idx="3">
                  <c:v>0.0409</c:v>
                </c:pt>
                <c:pt idx="4">
                  <c:v>0.0326</c:v>
                </c:pt>
                <c:pt idx="5">
                  <c:v>0.0373</c:v>
                </c:pt>
                <c:pt idx="6">
                  <c:v>0.144</c:v>
                </c:pt>
                <c:pt idx="7">
                  <c:v>0.0559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1fc92c73-e749-4c46-b58c-7333eea4a197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17A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0.0037202229079315"/>
                  <c:y val="0.00154418521031172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50645768888264"/>
                      <c:h val="0.095104796811787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'P-3(P-17A)'!$A$6:$A$46</c:f>
              <c:numCache>
                <c:formatCode>m/d/yyyy</c:formatCode>
                <c:ptCount val="41"/>
                <c:pt idx="0" c:formatCode="m/d/yyyy">
                  <c:v>45741</c:v>
                </c:pt>
                <c:pt idx="1" c:formatCode="m/d/yyyy">
                  <c:v>45742</c:v>
                </c:pt>
                <c:pt idx="2" c:formatCode="m/d/yyyy">
                  <c:v>45743</c:v>
                </c:pt>
                <c:pt idx="3" c:formatCode="m/d/yyyy">
                  <c:v>45743</c:v>
                </c:pt>
                <c:pt idx="4" c:formatCode="m/d/yyyy">
                  <c:v>45744</c:v>
                </c:pt>
                <c:pt idx="5" c:formatCode="m/d/yyyy">
                  <c:v>45745</c:v>
                </c:pt>
                <c:pt idx="6" c:formatCode="m/d/yyyy">
                  <c:v>45746</c:v>
                </c:pt>
                <c:pt idx="7" c:formatCode="m/d/yyyy">
                  <c:v>45747</c:v>
                </c:pt>
                <c:pt idx="8" c:formatCode="m/d/yyyy">
                  <c:v>45748</c:v>
                </c:pt>
                <c:pt idx="9" c:formatCode="m/d/yyyy">
                  <c:v>45749</c:v>
                </c:pt>
                <c:pt idx="10" c:formatCode="m/d/yyyy">
                  <c:v>45750</c:v>
                </c:pt>
                <c:pt idx="11" c:formatCode="m/d/yyyy">
                  <c:v>45751</c:v>
                </c:pt>
                <c:pt idx="12" c:formatCode="m/d/yyyy">
                  <c:v>45752</c:v>
                </c:pt>
                <c:pt idx="13" c:formatCode="m/d/yyyy">
                  <c:v>45753</c:v>
                </c:pt>
                <c:pt idx="14" c:formatCode="m/d/yyyy">
                  <c:v>45754</c:v>
                </c:pt>
                <c:pt idx="15" c:formatCode="m/d/yyyy">
                  <c:v>45755</c:v>
                </c:pt>
                <c:pt idx="16" c:formatCode="m/d/yyyy">
                  <c:v>45756</c:v>
                </c:pt>
                <c:pt idx="17" c:formatCode="m/d/yyyy">
                  <c:v>45757</c:v>
                </c:pt>
                <c:pt idx="18" c:formatCode="m/d/yyyy">
                  <c:v>45758</c:v>
                </c:pt>
                <c:pt idx="19" c:formatCode="m/d/yyyy">
                  <c:v>45759</c:v>
                </c:pt>
                <c:pt idx="20" c:formatCode="m/d/yyyy">
                  <c:v>45760</c:v>
                </c:pt>
                <c:pt idx="21" c:formatCode="m/d/yyyy">
                  <c:v>45761</c:v>
                </c:pt>
                <c:pt idx="22" c:formatCode="m/d/yyyy">
                  <c:v>45762</c:v>
                </c:pt>
                <c:pt idx="23" c:formatCode="m/d/yyyy">
                  <c:v>45763</c:v>
                </c:pt>
                <c:pt idx="24" c:formatCode="m/d/yyyy">
                  <c:v>45833</c:v>
                </c:pt>
                <c:pt idx="25" c:formatCode="m/d/yyyy">
                  <c:v>45834</c:v>
                </c:pt>
                <c:pt idx="26" c:formatCode="m/d/yyyy">
                  <c:v>45835</c:v>
                </c:pt>
                <c:pt idx="27" c:formatCode="m/d/yyyy">
                  <c:v>45836</c:v>
                </c:pt>
                <c:pt idx="28" c:formatCode="m/d/yyyy">
                  <c:v>45837</c:v>
                </c:pt>
                <c:pt idx="29" c:formatCode="m/d/yyyy">
                  <c:v>45838</c:v>
                </c:pt>
                <c:pt idx="30" c:formatCode="m/d/yyyy">
                  <c:v>45839</c:v>
                </c:pt>
                <c:pt idx="31" c:formatCode="m/d/yyyy">
                  <c:v>45840</c:v>
                </c:pt>
                <c:pt idx="32" c:formatCode="m/d/yyyy">
                  <c:v>45841</c:v>
                </c:pt>
                <c:pt idx="33" c:formatCode="m/d/yyyy">
                  <c:v>45842</c:v>
                </c:pt>
              </c:numCache>
            </c:numRef>
          </c:cat>
          <c:val>
            <c:numRef>
              <c:f>'P-3(P-17A)'!$B$6:$B$46</c:f>
              <c:numCache>
                <c:formatCode>General</c:formatCode>
                <c:ptCount val="41"/>
                <c:pt idx="0">
                  <c:v>4.3</c:v>
                </c:pt>
                <c:pt idx="1">
                  <c:v>2.09</c:v>
                </c:pt>
                <c:pt idx="2">
                  <c:v>2.37</c:v>
                </c:pt>
                <c:pt idx="3">
                  <c:v>2.81</c:v>
                </c:pt>
                <c:pt idx="4">
                  <c:v>1.4</c:v>
                </c:pt>
                <c:pt idx="5">
                  <c:v>1.37</c:v>
                </c:pt>
                <c:pt idx="6">
                  <c:v>1.71</c:v>
                </c:pt>
                <c:pt idx="7">
                  <c:v>1.43</c:v>
                </c:pt>
                <c:pt idx="8">
                  <c:v>1.4</c:v>
                </c:pt>
                <c:pt idx="9">
                  <c:v>0.9</c:v>
                </c:pt>
                <c:pt idx="10">
                  <c:v>0.743</c:v>
                </c:pt>
                <c:pt idx="11">
                  <c:v>0.6</c:v>
                </c:pt>
                <c:pt idx="12" c:formatCode="@">
                  <c:v>0</c:v>
                </c:pt>
                <c:pt idx="13" c:formatCode="@">
                  <c:v>0</c:v>
                </c:pt>
                <c:pt idx="14" c:formatCode="@">
                  <c:v>0</c:v>
                </c:pt>
                <c:pt idx="15" c:formatCode="@">
                  <c:v>0</c:v>
                </c:pt>
                <c:pt idx="16" c:formatCode="@">
                  <c:v>0</c:v>
                </c:pt>
                <c:pt idx="17" c:formatCode="@">
                  <c:v>0</c:v>
                </c:pt>
                <c:pt idx="18" c:formatCode="@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  <c:pt idx="27" c:formatCode="@">
                  <c:v>0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  <c:pt idx="32" c:formatCode="@">
                  <c:v>0</c:v>
                </c:pt>
                <c:pt idx="33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4a169ba1-666f-4a64-b15f-06d8c7c65143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4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85904370649321"/>
          <c:y val="0.123182224223158"/>
          <c:w val="0.891006219331279"/>
          <c:h val="0.653054505007828"/>
        </c:manualLayout>
      </c:layout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'PV-4'!$A$7:$A$118</c:f>
              <c:numCache>
                <c:formatCode>m/d/yyyy</c:formatCode>
                <c:ptCount val="112"/>
                <c:pt idx="0" c:formatCode="m/d/yyyy">
                  <c:v>45717</c:v>
                </c:pt>
                <c:pt idx="1" c:formatCode="m/d/yyyy">
                  <c:v>45718</c:v>
                </c:pt>
                <c:pt idx="2" c:formatCode="m/d/yyyy">
                  <c:v>45719</c:v>
                </c:pt>
                <c:pt idx="3" c:formatCode="m/d/yyyy">
                  <c:v>45720</c:v>
                </c:pt>
                <c:pt idx="4" c:formatCode="m/d/yyyy">
                  <c:v>45721</c:v>
                </c:pt>
                <c:pt idx="5" c:formatCode="m/d/yyyy">
                  <c:v>45722</c:v>
                </c:pt>
                <c:pt idx="6" c:formatCode="m/d/yyyy">
                  <c:v>45723</c:v>
                </c:pt>
                <c:pt idx="7" c:formatCode="m/d/yyyy">
                  <c:v>45724</c:v>
                </c:pt>
                <c:pt idx="8" c:formatCode="m/d/yyyy">
                  <c:v>45725</c:v>
                </c:pt>
                <c:pt idx="9" c:formatCode="m/d/yyyy">
                  <c:v>45726</c:v>
                </c:pt>
                <c:pt idx="10" c:formatCode="m/d/yyyy">
                  <c:v>45727</c:v>
                </c:pt>
                <c:pt idx="11" c:formatCode="m/d/yyyy">
                  <c:v>45728</c:v>
                </c:pt>
                <c:pt idx="12" c:formatCode="m/d/yyyy">
                  <c:v>45729</c:v>
                </c:pt>
                <c:pt idx="13" c:formatCode="m/d/yyyy">
                  <c:v>45730</c:v>
                </c:pt>
                <c:pt idx="14" c:formatCode="m/d/yyyy">
                  <c:v>45731</c:v>
                </c:pt>
                <c:pt idx="15" c:formatCode="m/d/yyyy">
                  <c:v>45732</c:v>
                </c:pt>
                <c:pt idx="16" c:formatCode="m/d/yyyy">
                  <c:v>45733</c:v>
                </c:pt>
                <c:pt idx="17" c:formatCode="m/d/yyyy">
                  <c:v>45734</c:v>
                </c:pt>
                <c:pt idx="18" c:formatCode="m/d/yyyy">
                  <c:v>45735</c:v>
                </c:pt>
                <c:pt idx="19" c:formatCode="m/d/yyyy">
                  <c:v>45736</c:v>
                </c:pt>
                <c:pt idx="20" c:formatCode="m/d/yyyy">
                  <c:v>45737</c:v>
                </c:pt>
                <c:pt idx="21" c:formatCode="m/d/yyyy">
                  <c:v>45738</c:v>
                </c:pt>
                <c:pt idx="22" c:formatCode="m/d/yyyy">
                  <c:v>45739</c:v>
                </c:pt>
                <c:pt idx="23" c:formatCode="m/d/yyyy">
                  <c:v>45740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45744</c:v>
                </c:pt>
                <c:pt idx="30" c:formatCode="m/d/yyyy">
                  <c:v>45745</c:v>
                </c:pt>
                <c:pt idx="31" c:formatCode="m/d/yyyy">
                  <c:v>45746</c:v>
                </c:pt>
                <c:pt idx="32" c:formatCode="m/d/yyyy">
                  <c:v>45747</c:v>
                </c:pt>
                <c:pt idx="33" c:formatCode="m/d/yyyy">
                  <c:v>45748</c:v>
                </c:pt>
                <c:pt idx="34" c:formatCode="m/d/yyyy">
                  <c:v>45749</c:v>
                </c:pt>
                <c:pt idx="35" c:formatCode="m/d/yyyy">
                  <c:v>45750</c:v>
                </c:pt>
                <c:pt idx="36" c:formatCode="m/d/yyyy">
                  <c:v>45751</c:v>
                </c:pt>
                <c:pt idx="37" c:formatCode="m/d/yyyy">
                  <c:v>45752</c:v>
                </c:pt>
                <c:pt idx="38" c:formatCode="m/d/yyyy">
                  <c:v>45753</c:v>
                </c:pt>
                <c:pt idx="39" c:formatCode="m/d/yyyy">
                  <c:v>45754</c:v>
                </c:pt>
                <c:pt idx="40" c:formatCode="m/d/yyyy">
                  <c:v>45755</c:v>
                </c:pt>
                <c:pt idx="41" c:formatCode="m/d/yyyy">
                  <c:v>45756</c:v>
                </c:pt>
                <c:pt idx="42" c:formatCode="m/d/yyyy">
                  <c:v>45757</c:v>
                </c:pt>
                <c:pt idx="43" c:formatCode="m/d/yyyy">
                  <c:v>45758</c:v>
                </c:pt>
                <c:pt idx="44" c:formatCode="m/d/yyyy">
                  <c:v>45759</c:v>
                </c:pt>
                <c:pt idx="45" c:formatCode="m/d/yyyy">
                  <c:v>45760</c:v>
                </c:pt>
                <c:pt idx="46" c:formatCode="m/d/yyyy">
                  <c:v>45761</c:v>
                </c:pt>
                <c:pt idx="47" c:formatCode="m/d/yyyy">
                  <c:v>45762</c:v>
                </c:pt>
                <c:pt idx="48" c:formatCode="m/d/yyyy">
                  <c:v>45763</c:v>
                </c:pt>
                <c:pt idx="49" c:formatCode="m/d/yyyy">
                  <c:v>45764</c:v>
                </c:pt>
                <c:pt idx="50" c:formatCode="m/d/yyyy">
                  <c:v>45769</c:v>
                </c:pt>
                <c:pt idx="51" c:formatCode="m/d/yyyy">
                  <c:v>45772</c:v>
                </c:pt>
                <c:pt idx="52" c:formatCode="m/d/yyyy">
                  <c:v>45775</c:v>
                </c:pt>
                <c:pt idx="53" c:formatCode="m/d/yyyy">
                  <c:v>45778</c:v>
                </c:pt>
                <c:pt idx="54" c:formatCode="m/d/yyyy">
                  <c:v>45782</c:v>
                </c:pt>
                <c:pt idx="55" c:formatCode="m/d/yyyy">
                  <c:v>45785</c:v>
                </c:pt>
                <c:pt idx="56" c:formatCode="m/d/yyyy">
                  <c:v>45789</c:v>
                </c:pt>
                <c:pt idx="57" c:formatCode="m/d/yyyy">
                  <c:v>45792</c:v>
                </c:pt>
                <c:pt idx="58" c:formatCode="m/d/yyyy">
                  <c:v>45796</c:v>
                </c:pt>
                <c:pt idx="59" c:formatCode="m/d/yyyy">
                  <c:v>45799</c:v>
                </c:pt>
                <c:pt idx="60" c:formatCode="m/d/yyyy">
                  <c:v>45803</c:v>
                </c:pt>
                <c:pt idx="61" c:formatCode="m/d/yyyy">
                  <c:v>45806</c:v>
                </c:pt>
                <c:pt idx="62" c:formatCode="m/d/yyyy">
                  <c:v>45810</c:v>
                </c:pt>
                <c:pt idx="63" c:formatCode="m/d/yyyy">
                  <c:v>45814</c:v>
                </c:pt>
                <c:pt idx="64" c:formatCode="m/d/yyyy">
                  <c:v>45817</c:v>
                </c:pt>
                <c:pt idx="65" c:formatCode="m/d/yyyy">
                  <c:v>45820</c:v>
                </c:pt>
                <c:pt idx="66" c:formatCode="m/d/yyyy">
                  <c:v>45824</c:v>
                </c:pt>
                <c:pt idx="67" c:formatCode="m/d/yyyy">
                  <c:v>45827</c:v>
                </c:pt>
                <c:pt idx="68" c:formatCode="m/d/yyyy">
                  <c:v>45831</c:v>
                </c:pt>
                <c:pt idx="69" c:formatCode="m/d/yyyy">
                  <c:v>45833</c:v>
                </c:pt>
                <c:pt idx="70" c:formatCode="m/d/yyyy">
                  <c:v>45834</c:v>
                </c:pt>
                <c:pt idx="71" c:formatCode="m/d/yyyy">
                  <c:v>45835</c:v>
                </c:pt>
                <c:pt idx="72" c:formatCode="m/d/yyyy">
                  <c:v>45836</c:v>
                </c:pt>
                <c:pt idx="73" c:formatCode="m/d/yyyy">
                  <c:v>45837</c:v>
                </c:pt>
                <c:pt idx="74" c:formatCode="m/d/yyyy">
                  <c:v>45838</c:v>
                </c:pt>
                <c:pt idx="75" c:formatCode="m/d/yyyy">
                  <c:v>45839</c:v>
                </c:pt>
                <c:pt idx="76" c:formatCode="m/d/yyyy">
                  <c:v>45840</c:v>
                </c:pt>
                <c:pt idx="77" c:formatCode="m/d/yyyy">
                  <c:v>45841</c:v>
                </c:pt>
                <c:pt idx="78" c:formatCode="m/d/yyyy">
                  <c:v>45842</c:v>
                </c:pt>
                <c:pt idx="79" c:formatCode="m/d/yyyy">
                  <c:v>45845</c:v>
                </c:pt>
                <c:pt idx="80" c:formatCode="m/d/yyyy">
                  <c:v>45848</c:v>
                </c:pt>
                <c:pt idx="81" c:formatCode="m/d/yyyy">
                  <c:v>45852</c:v>
                </c:pt>
                <c:pt idx="82" c:formatCode="m/d/yyyy">
                  <c:v>45855</c:v>
                </c:pt>
                <c:pt idx="83" c:formatCode="m/d/yyyy">
                  <c:v>45859</c:v>
                </c:pt>
                <c:pt idx="84" c:formatCode="m/d/yyyy">
                  <c:v>45862</c:v>
                </c:pt>
                <c:pt idx="85" c:formatCode="m/d/yyyy">
                  <c:v>45866</c:v>
                </c:pt>
                <c:pt idx="86" c:formatCode="m/d/yyyy">
                  <c:v>45873</c:v>
                </c:pt>
                <c:pt idx="87" c:formatCode="m/d/yyyy">
                  <c:v>45880</c:v>
                </c:pt>
                <c:pt idx="88" c:formatCode="m/d/yyyy">
                  <c:v>45887</c:v>
                </c:pt>
                <c:pt idx="89" c:formatCode="m/d/yyyy">
                  <c:v>45894</c:v>
                </c:pt>
                <c:pt idx="90" c:formatCode="m/d/yyyy">
                  <c:v>45901</c:v>
                </c:pt>
                <c:pt idx="91" c:formatCode="m/d/yyyy">
                  <c:v>45908</c:v>
                </c:pt>
                <c:pt idx="92" c:formatCode="m/d/yyyy">
                  <c:v>45915</c:v>
                </c:pt>
                <c:pt idx="93" c:formatCode="m/d/yyyy">
                  <c:v>45922</c:v>
                </c:pt>
                <c:pt idx="94" c:formatCode="m/d/yyyy">
                  <c:v>45930</c:v>
                </c:pt>
                <c:pt idx="95" c:formatCode="m/d/yyyy">
                  <c:v>45943</c:v>
                </c:pt>
                <c:pt idx="96" c:formatCode="m/d/yyyy">
                  <c:v>45950</c:v>
                </c:pt>
                <c:pt idx="97" c:formatCode="m/d/yyyy">
                  <c:v>45957</c:v>
                </c:pt>
                <c:pt idx="98" c:formatCode="m/d/yyyy">
                  <c:v>45964</c:v>
                </c:pt>
                <c:pt idx="99" c:formatCode="m/d/yyyy">
                  <c:v>45971</c:v>
                </c:pt>
                <c:pt idx="100" c:formatCode="m/d/yyyy">
                  <c:v>45979</c:v>
                </c:pt>
                <c:pt idx="101" c:formatCode="m/d/yyyy">
                  <c:v>45985</c:v>
                </c:pt>
                <c:pt idx="102" c:formatCode="m/d/yyyy">
                  <c:v>45992</c:v>
                </c:pt>
                <c:pt idx="103" c:formatCode="m/d/yyyy">
                  <c:v>45999</c:v>
                </c:pt>
                <c:pt idx="104" c:formatCode="m/d/yyyy">
                  <c:v>46006</c:v>
                </c:pt>
                <c:pt idx="105" c:formatCode="m/d/yyyy">
                  <c:v>46013</c:v>
                </c:pt>
              </c:numCache>
            </c:numRef>
          </c:cat>
          <c:val>
            <c:numRef>
              <c:f>'PV-4'!$B$7:$B$118</c:f>
              <c:numCache>
                <c:formatCode>#0.0</c:formatCode>
                <c:ptCount val="112"/>
                <c:pt idx="0">
                  <c:v>0.1</c:v>
                </c:pt>
                <c:pt idx="1">
                  <c:v>0.2</c:v>
                </c:pt>
                <c:pt idx="2" c:formatCode="General">
                  <c:v>0.3</c:v>
                </c:pt>
                <c:pt idx="3" c:formatCode="General">
                  <c:v>0.5</c:v>
                </c:pt>
                <c:pt idx="4" c:formatCode="General">
                  <c:v>0.2</c:v>
                </c:pt>
                <c:pt idx="5" c:formatCode="@">
                  <c:v>0</c:v>
                </c:pt>
                <c:pt idx="6" c:formatCode="General">
                  <c:v>0.5</c:v>
                </c:pt>
                <c:pt idx="7" c:formatCode="General">
                  <c:v>0.1</c:v>
                </c:pt>
                <c:pt idx="8" c:formatCode="General">
                  <c:v>0.3</c:v>
                </c:pt>
                <c:pt idx="9" c:formatCode="@">
                  <c:v>0</c:v>
                </c:pt>
                <c:pt idx="10" c:formatCode="@">
                  <c:v>0</c:v>
                </c:pt>
                <c:pt idx="11" c:formatCode="General">
                  <c:v>0</c:v>
                </c:pt>
                <c:pt idx="12" c:formatCode="General">
                  <c:v>0.3</c:v>
                </c:pt>
                <c:pt idx="13" c:formatCode="General">
                  <c:v>0</c:v>
                </c:pt>
                <c:pt idx="14" c:formatCode="General">
                  <c:v>0</c:v>
                </c:pt>
                <c:pt idx="15" c:formatCode="General">
                  <c:v>0</c:v>
                </c:pt>
                <c:pt idx="16" c:formatCode="General">
                  <c:v>0</c:v>
                </c:pt>
                <c:pt idx="17" c:formatCode="General">
                  <c:v>0</c:v>
                </c:pt>
                <c:pt idx="18" c:formatCode="General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General">
                  <c:v>0.8</c:v>
                </c:pt>
                <c:pt idx="23" c:formatCode="General">
                  <c:v>1.1</c:v>
                </c:pt>
                <c:pt idx="24" c:formatCode="General">
                  <c:v>0.7</c:v>
                </c:pt>
                <c:pt idx="25" c:formatCode="@">
                  <c:v>0</c:v>
                </c:pt>
                <c:pt idx="26" c:formatCode="@">
                  <c:v>0</c:v>
                </c:pt>
                <c:pt idx="27" c:formatCode="General">
                  <c:v>1.31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  <c:pt idx="32" c:formatCode="@">
                  <c:v>0</c:v>
                </c:pt>
                <c:pt idx="33" c:formatCode="@">
                  <c:v>0</c:v>
                </c:pt>
                <c:pt idx="34" c:formatCode="@">
                  <c:v>0</c:v>
                </c:pt>
                <c:pt idx="35" c:formatCode="@">
                  <c:v>0</c:v>
                </c:pt>
                <c:pt idx="36" c:formatCode="@">
                  <c:v>0</c:v>
                </c:pt>
                <c:pt idx="37" c:formatCode="@">
                  <c:v>0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 c:formatCode="@">
                  <c:v>0</c:v>
                </c:pt>
                <c:pt idx="52" c:formatCode="@">
                  <c:v>0</c:v>
                </c:pt>
                <c:pt idx="53" c:formatCode="@">
                  <c:v>0</c:v>
                </c:pt>
                <c:pt idx="54" c:formatCode="@">
                  <c:v>0</c:v>
                </c:pt>
                <c:pt idx="55" c:formatCode="@">
                  <c:v>0</c:v>
                </c:pt>
                <c:pt idx="56" c:formatCode="@">
                  <c:v>0</c:v>
                </c:pt>
                <c:pt idx="57" c:formatCode="@">
                  <c:v>0</c:v>
                </c:pt>
                <c:pt idx="58" c:formatCode="@">
                  <c:v>0</c:v>
                </c:pt>
                <c:pt idx="59" c:formatCode="@">
                  <c:v>0</c:v>
                </c:pt>
                <c:pt idx="60" c:formatCode="@">
                  <c:v>0</c:v>
                </c:pt>
                <c:pt idx="61" c:formatCode="@">
                  <c:v>0</c:v>
                </c:pt>
                <c:pt idx="62" c:formatCode="@">
                  <c:v>0</c:v>
                </c:pt>
                <c:pt idx="63" c:formatCode="@">
                  <c:v>0</c:v>
                </c:pt>
                <c:pt idx="64" c:formatCode="@">
                  <c:v>0</c:v>
                </c:pt>
                <c:pt idx="65" c:formatCode="@">
                  <c:v>0</c:v>
                </c:pt>
                <c:pt idx="66" c:formatCode="@">
                  <c:v>0</c:v>
                </c:pt>
                <c:pt idx="67" c:formatCode="@">
                  <c:v>0</c:v>
                </c:pt>
                <c:pt idx="68" c:formatCode="@">
                  <c:v>0</c:v>
                </c:pt>
                <c:pt idx="69" c:formatCode="@">
                  <c:v>0</c:v>
                </c:pt>
                <c:pt idx="70" c:formatCode="@">
                  <c:v>0</c:v>
                </c:pt>
                <c:pt idx="71" c:formatCode="@">
                  <c:v>0</c:v>
                </c:pt>
                <c:pt idx="72" c:formatCode="@">
                  <c:v>0</c:v>
                </c:pt>
                <c:pt idx="73" c:formatCode="@">
                  <c:v>0</c:v>
                </c:pt>
                <c:pt idx="74" c:formatCode="@">
                  <c:v>0</c:v>
                </c:pt>
                <c:pt idx="75" c:formatCode="@">
                  <c:v>0</c:v>
                </c:pt>
                <c:pt idx="76" c:formatCode="@">
                  <c:v>0</c:v>
                </c:pt>
                <c:pt idx="77" c:formatCode="@">
                  <c:v>0</c:v>
                </c:pt>
                <c:pt idx="78" c:formatCode="@">
                  <c:v>0</c:v>
                </c:pt>
                <c:pt idx="79" c:formatCode="@">
                  <c:v>0</c:v>
                </c:pt>
                <c:pt idx="80" c:formatCode="@">
                  <c:v>0</c:v>
                </c:pt>
                <c:pt idx="81" c:formatCode="@">
                  <c:v>0</c:v>
                </c:pt>
                <c:pt idx="82" c:formatCode="@">
                  <c:v>0</c:v>
                </c:pt>
                <c:pt idx="83" c:formatCode="@">
                  <c:v>0</c:v>
                </c:pt>
                <c:pt idx="84" c:formatCode="@">
                  <c:v>0</c:v>
                </c:pt>
                <c:pt idx="85" c:formatCode="@">
                  <c:v>0</c:v>
                </c:pt>
                <c:pt idx="86" c:formatCode="@">
                  <c:v>0</c:v>
                </c:pt>
                <c:pt idx="87" c:formatCode="@">
                  <c:v>0</c:v>
                </c:pt>
                <c:pt idx="88" c:formatCode="@">
                  <c:v>0</c:v>
                </c:pt>
                <c:pt idx="89" c:formatCode="@">
                  <c:v>0</c:v>
                </c:pt>
                <c:pt idx="90" c:formatCode="@">
                  <c:v>0</c:v>
                </c:pt>
                <c:pt idx="91" c:formatCode="@">
                  <c:v>0</c:v>
                </c:pt>
                <c:pt idx="92" c:formatCode="@">
                  <c:v>0</c:v>
                </c:pt>
                <c:pt idx="93" c:formatCode="@">
                  <c:v>0</c:v>
                </c:pt>
                <c:pt idx="94" c:formatCode="@">
                  <c:v>0</c:v>
                </c:pt>
                <c:pt idx="95" c:formatCode="@">
                  <c:v>0</c:v>
                </c:pt>
                <c:pt idx="96" c:formatCode="General">
                  <c:v>0</c:v>
                </c:pt>
                <c:pt idx="97" c:formatCode="General">
                  <c:v>0</c:v>
                </c:pt>
                <c:pt idx="98" c:formatCode="@">
                  <c:v>0</c:v>
                </c:pt>
                <c:pt idx="99" c:formatCode="@">
                  <c:v>0</c:v>
                </c:pt>
                <c:pt idx="100" c:formatCode="@">
                  <c:v>0</c:v>
                </c:pt>
                <c:pt idx="101" c:formatCode="@">
                  <c:v>0</c:v>
                </c:pt>
                <c:pt idx="102" c:formatCode="General">
                  <c:v>0</c:v>
                </c:pt>
                <c:pt idx="103" c:formatCode="@">
                  <c:v>0</c:v>
                </c:pt>
                <c:pt idx="104" c:formatCode="@">
                  <c:v>0</c:v>
                </c:pt>
                <c:pt idx="105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cc422fdc-9b66-4449-84a1-919a6d359fee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5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27"/>
              <c:delete val="1"/>
            </c:dLbl>
            <c:dLbl>
              <c:idx val="28"/>
              <c:delete val="1"/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'PV-5'!$A$7:$A$104</c:f>
              <c:numCache>
                <c:formatCode>m/d/yyyy</c:formatCode>
                <c:ptCount val="98"/>
                <c:pt idx="0" c:formatCode="m/d/yyyy">
                  <c:v>45716</c:v>
                </c:pt>
                <c:pt idx="1" c:formatCode="m/d/yyyy">
                  <c:v>45717</c:v>
                </c:pt>
                <c:pt idx="2" c:formatCode="m/d/yyyy">
                  <c:v>45718</c:v>
                </c:pt>
                <c:pt idx="3" c:formatCode="m/d/yyyy">
                  <c:v>45719</c:v>
                </c:pt>
                <c:pt idx="4" c:formatCode="m/d/yyyy">
                  <c:v>45720</c:v>
                </c:pt>
                <c:pt idx="5" c:formatCode="m/d/yyyy">
                  <c:v>45721</c:v>
                </c:pt>
                <c:pt idx="6" c:formatCode="m/d/yyyy">
                  <c:v>45722</c:v>
                </c:pt>
                <c:pt idx="7" c:formatCode="m/d/yyyy">
                  <c:v>45723</c:v>
                </c:pt>
                <c:pt idx="8" c:formatCode="m/d/yyyy">
                  <c:v>45724</c:v>
                </c:pt>
                <c:pt idx="9" c:formatCode="m/d/yyyy">
                  <c:v>45725</c:v>
                </c:pt>
                <c:pt idx="10" c:formatCode="m/d/yyyy">
                  <c:v>45726</c:v>
                </c:pt>
                <c:pt idx="11" c:formatCode="m/d/yyyy">
                  <c:v>45727</c:v>
                </c:pt>
                <c:pt idx="12" c:formatCode="m/d/yyyy">
                  <c:v>45728</c:v>
                </c:pt>
                <c:pt idx="13" c:formatCode="m/d/yyyy">
                  <c:v>45729</c:v>
                </c:pt>
                <c:pt idx="14" c:formatCode="m/d/yyyy">
                  <c:v>45730</c:v>
                </c:pt>
                <c:pt idx="15" c:formatCode="m/d/yyyy">
                  <c:v>45731</c:v>
                </c:pt>
                <c:pt idx="16" c:formatCode="m/d/yyyy">
                  <c:v>45732</c:v>
                </c:pt>
                <c:pt idx="17" c:formatCode="m/d/yyyy">
                  <c:v>45733</c:v>
                </c:pt>
                <c:pt idx="18" c:formatCode="m/d/yyyy">
                  <c:v>45734</c:v>
                </c:pt>
                <c:pt idx="19" c:formatCode="m/d/yyyy">
                  <c:v>45735</c:v>
                </c:pt>
                <c:pt idx="20" c:formatCode="m/d/yyyy">
                  <c:v>45736</c:v>
                </c:pt>
                <c:pt idx="21" c:formatCode="m/d/yyyy">
                  <c:v>45737</c:v>
                </c:pt>
                <c:pt idx="22" c:formatCode="m/d/yyyy">
                  <c:v>45738</c:v>
                </c:pt>
                <c:pt idx="23" c:formatCode="m/d/yyyy">
                  <c:v>45739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45745</c:v>
                </c:pt>
                <c:pt idx="30" c:formatCode="m/d/yyyy">
                  <c:v>45746</c:v>
                </c:pt>
                <c:pt idx="31" c:formatCode="m/d/yyyy">
                  <c:v>45747</c:v>
                </c:pt>
                <c:pt idx="32" c:formatCode="m/d/yyyy">
                  <c:v>45748</c:v>
                </c:pt>
                <c:pt idx="33" c:formatCode="m/d/yyyy">
                  <c:v>45749</c:v>
                </c:pt>
                <c:pt idx="34" c:formatCode="m/d/yyyy">
                  <c:v>45750</c:v>
                </c:pt>
                <c:pt idx="35" c:formatCode="m/d/yyyy">
                  <c:v>45751</c:v>
                </c:pt>
                <c:pt idx="36" c:formatCode="m/d/yyyy">
                  <c:v>45752</c:v>
                </c:pt>
                <c:pt idx="37" c:formatCode="m/d/yyyy">
                  <c:v>45753</c:v>
                </c:pt>
                <c:pt idx="38" c:formatCode="m/d/yyyy">
                  <c:v>45754</c:v>
                </c:pt>
                <c:pt idx="39" c:formatCode="m/d/yyyy">
                  <c:v>45755</c:v>
                </c:pt>
                <c:pt idx="40" c:formatCode="m/d/yyyy">
                  <c:v>45756</c:v>
                </c:pt>
                <c:pt idx="41" c:formatCode="m/d/yyyy">
                  <c:v>45757</c:v>
                </c:pt>
                <c:pt idx="42" c:formatCode="m/d/yyyy">
                  <c:v>45758</c:v>
                </c:pt>
                <c:pt idx="43" c:formatCode="m/d/yyyy">
                  <c:v>45759</c:v>
                </c:pt>
                <c:pt idx="44" c:formatCode="m/d/yyyy">
                  <c:v>45760</c:v>
                </c:pt>
                <c:pt idx="45" c:formatCode="m/d/yyyy">
                  <c:v>45761</c:v>
                </c:pt>
                <c:pt idx="46" c:formatCode="m/d/yyyy">
                  <c:v>45762</c:v>
                </c:pt>
                <c:pt idx="47" c:formatCode="m/d/yyyy">
                  <c:v>45763</c:v>
                </c:pt>
                <c:pt idx="48" c:formatCode="m/d/yyyy">
                  <c:v>45764</c:v>
                </c:pt>
                <c:pt idx="49" c:formatCode="m/d/yyyy">
                  <c:v>45769</c:v>
                </c:pt>
                <c:pt idx="50" c:formatCode="m/d/yyyy">
                  <c:v>45772</c:v>
                </c:pt>
                <c:pt idx="51" c:formatCode="m/d/yyyy">
                  <c:v>45775</c:v>
                </c:pt>
                <c:pt idx="52" c:formatCode="m/d/yyyy">
                  <c:v>45778</c:v>
                </c:pt>
                <c:pt idx="53" c:formatCode="m/d/yyyy">
                  <c:v>45782</c:v>
                </c:pt>
                <c:pt idx="54" c:formatCode="m/d/yyyy">
                  <c:v>45785</c:v>
                </c:pt>
                <c:pt idx="55" c:formatCode="m/d/yyyy">
                  <c:v>45789</c:v>
                </c:pt>
                <c:pt idx="56" c:formatCode="m/d/yyyy">
                  <c:v>45792</c:v>
                </c:pt>
                <c:pt idx="57" c:formatCode="m/d/yyyy">
                  <c:v>45796</c:v>
                </c:pt>
                <c:pt idx="58" c:formatCode="m/d/yyyy">
                  <c:v>45799</c:v>
                </c:pt>
                <c:pt idx="59" c:formatCode="m/d/yyyy">
                  <c:v>45803</c:v>
                </c:pt>
                <c:pt idx="60" c:formatCode="m/d/yyyy">
                  <c:v>45806</c:v>
                </c:pt>
                <c:pt idx="61" c:formatCode="m/d/yyyy">
                  <c:v>45810</c:v>
                </c:pt>
                <c:pt idx="62" c:formatCode="m/d/yyyy">
                  <c:v>45814</c:v>
                </c:pt>
                <c:pt idx="63" c:formatCode="m/d/yyyy">
                  <c:v>45817</c:v>
                </c:pt>
                <c:pt idx="64" c:formatCode="m/d/yyyy">
                  <c:v>45820</c:v>
                </c:pt>
                <c:pt idx="65" c:formatCode="m/d/yyyy">
                  <c:v>45824</c:v>
                </c:pt>
                <c:pt idx="66" c:formatCode="m/d/yyyy">
                  <c:v>45827</c:v>
                </c:pt>
                <c:pt idx="67" c:formatCode="m/d/yyyy">
                  <c:v>45831</c:v>
                </c:pt>
                <c:pt idx="68" c:formatCode="m/d/yyyy">
                  <c:v>45833</c:v>
                </c:pt>
                <c:pt idx="69" c:formatCode="m/d/yyyy">
                  <c:v>45834</c:v>
                </c:pt>
                <c:pt idx="70" c:formatCode="m/d/yyyy">
                  <c:v>45835</c:v>
                </c:pt>
                <c:pt idx="71" c:formatCode="m/d/yyyy">
                  <c:v>45836</c:v>
                </c:pt>
                <c:pt idx="72" c:formatCode="m/d/yyyy">
                  <c:v>45837</c:v>
                </c:pt>
                <c:pt idx="73" c:formatCode="m/d/yyyy">
                  <c:v>45838</c:v>
                </c:pt>
                <c:pt idx="74" c:formatCode="m/d/yyyy">
                  <c:v>45839</c:v>
                </c:pt>
                <c:pt idx="75" c:formatCode="m/d/yyyy">
                  <c:v>45840</c:v>
                </c:pt>
                <c:pt idx="76" c:formatCode="m/d/yyyy">
                  <c:v>45841</c:v>
                </c:pt>
                <c:pt idx="77" c:formatCode="m/d/yyyy">
                  <c:v>45842</c:v>
                </c:pt>
                <c:pt idx="78" c:formatCode="m/d/yyyy">
                  <c:v>45845</c:v>
                </c:pt>
                <c:pt idx="79" c:formatCode="m/d/yyyy">
                  <c:v>45848</c:v>
                </c:pt>
                <c:pt idx="80" c:formatCode="m/d/yyyy">
                  <c:v>45852</c:v>
                </c:pt>
                <c:pt idx="81" c:formatCode="m/d/yyyy">
                  <c:v>45855</c:v>
                </c:pt>
                <c:pt idx="82" c:formatCode="m/d/yyyy">
                  <c:v>45859</c:v>
                </c:pt>
                <c:pt idx="83" c:formatCode="m/d/yyyy">
                  <c:v>45862</c:v>
                </c:pt>
                <c:pt idx="84" c:formatCode="m/d/yyyy">
                  <c:v>45866</c:v>
                </c:pt>
                <c:pt idx="85" c:formatCode="m/d/yyyy">
                  <c:v>45873</c:v>
                </c:pt>
                <c:pt idx="86" c:formatCode="m/d/yyyy">
                  <c:v>45880</c:v>
                </c:pt>
                <c:pt idx="87" c:formatCode="m/d/yyyy">
                  <c:v>45887</c:v>
                </c:pt>
                <c:pt idx="88" c:formatCode="m/d/yyyy">
                  <c:v>45894</c:v>
                </c:pt>
                <c:pt idx="89" c:formatCode="m/d/yyyy">
                  <c:v>45901</c:v>
                </c:pt>
                <c:pt idx="90" c:formatCode="m/d/yyyy">
                  <c:v>45908</c:v>
                </c:pt>
                <c:pt idx="91" c:formatCode="m/d/yyyy">
                  <c:v>45915</c:v>
                </c:pt>
                <c:pt idx="92" c:formatCode="m/d/yyyy">
                  <c:v>45922</c:v>
                </c:pt>
                <c:pt idx="93" c:formatCode="m/d/yyyy">
                  <c:v>45930</c:v>
                </c:pt>
              </c:numCache>
            </c:numRef>
          </c:cat>
          <c:val>
            <c:numRef>
              <c:f>'PV-5'!$B$7:$B$104</c:f>
              <c:numCache>
                <c:formatCode>@</c:formatCode>
                <c:ptCount val="98"/>
                <c:pt idx="0">
                  <c:v>0</c:v>
                </c:pt>
                <c:pt idx="1" c:formatCode="#0.0">
                  <c:v>0.2</c:v>
                </c:pt>
                <c:pt idx="2" c:formatCode="#0.0">
                  <c:v>0.4</c:v>
                </c:pt>
                <c:pt idx="3" c:formatCode="#0.0">
                  <c:v>0.6</c:v>
                </c:pt>
                <c:pt idx="4" c:formatCode="#0.0">
                  <c:v>0.8</c:v>
                </c:pt>
                <c:pt idx="5" c:formatCode="#0.0">
                  <c:v>2.3</c:v>
                </c:pt>
                <c:pt idx="6" c:formatCode="#0.0">
                  <c:v>3.2</c:v>
                </c:pt>
                <c:pt idx="7" c:formatCode="#0.0">
                  <c:v>5.2</c:v>
                </c:pt>
                <c:pt idx="8" c:formatCode="#0.0">
                  <c:v>8.2</c:v>
                </c:pt>
                <c:pt idx="9" c:formatCode="#0.0">
                  <c:v>13.5</c:v>
                </c:pt>
                <c:pt idx="10" c:formatCode="#0.0">
                  <c:v>12.2</c:v>
                </c:pt>
                <c:pt idx="11" c:formatCode="#0.0">
                  <c:v>23.5</c:v>
                </c:pt>
                <c:pt idx="12" c:formatCode="#0.0">
                  <c:v>17.9</c:v>
                </c:pt>
                <c:pt idx="13" c:formatCode="#0.0">
                  <c:v>26.9</c:v>
                </c:pt>
                <c:pt idx="14" c:formatCode="#0.0">
                  <c:v>39.1</c:v>
                </c:pt>
                <c:pt idx="15" c:formatCode="#0.0">
                  <c:v>43.7</c:v>
                </c:pt>
                <c:pt idx="16" c:formatCode="#0.0">
                  <c:v>45.9</c:v>
                </c:pt>
                <c:pt idx="17" c:formatCode="#0.0">
                  <c:v>107</c:v>
                </c:pt>
                <c:pt idx="18" c:formatCode="#0.0">
                  <c:v>64.6</c:v>
                </c:pt>
                <c:pt idx="19" c:formatCode="#0.0">
                  <c:v>71.7</c:v>
                </c:pt>
                <c:pt idx="20" c:formatCode="#0.0">
                  <c:v>226</c:v>
                </c:pt>
                <c:pt idx="21" c:formatCode="#0.0">
                  <c:v>270</c:v>
                </c:pt>
                <c:pt idx="22" c:formatCode="#0.0">
                  <c:v>448</c:v>
                </c:pt>
                <c:pt idx="23" c:formatCode="#0.0">
                  <c:v>398</c:v>
                </c:pt>
                <c:pt idx="24" c:formatCode="#0.0">
                  <c:v>448</c:v>
                </c:pt>
                <c:pt idx="25" c:formatCode="#0.0">
                  <c:v>440</c:v>
                </c:pt>
                <c:pt idx="26" c:formatCode="#0.0">
                  <c:v>436</c:v>
                </c:pt>
                <c:pt idx="27" c:formatCode="#0.0">
                  <c:v>398</c:v>
                </c:pt>
                <c:pt idx="28" c:formatCode="#0.0">
                  <c:v>243</c:v>
                </c:pt>
                <c:pt idx="29" c:formatCode="#0.0">
                  <c:v>222</c:v>
                </c:pt>
                <c:pt idx="30" c:formatCode="#0.0">
                  <c:v>254</c:v>
                </c:pt>
                <c:pt idx="31" c:formatCode="#0.0">
                  <c:v>185</c:v>
                </c:pt>
                <c:pt idx="32" c:formatCode="#0.0">
                  <c:v>118</c:v>
                </c:pt>
                <c:pt idx="33" c:formatCode="#0.0">
                  <c:v>87.6</c:v>
                </c:pt>
                <c:pt idx="34" c:formatCode="#0.0">
                  <c:v>56.7</c:v>
                </c:pt>
                <c:pt idx="35" c:formatCode="#0.0">
                  <c:v>46.8</c:v>
                </c:pt>
                <c:pt idx="36" c:formatCode="#0.0">
                  <c:v>36</c:v>
                </c:pt>
                <c:pt idx="37" c:formatCode="#0.0">
                  <c:v>15</c:v>
                </c:pt>
                <c:pt idx="38" c:formatCode="#0.0">
                  <c:v>9.12</c:v>
                </c:pt>
                <c:pt idx="39" c:formatCode="#0.0">
                  <c:v>5.6</c:v>
                </c:pt>
                <c:pt idx="40" c:formatCode="#0.0">
                  <c:v>3.35</c:v>
                </c:pt>
                <c:pt idx="41" c:formatCode="#0.0">
                  <c:v>1.36</c:v>
                </c:pt>
                <c:pt idx="42" c:formatCode="#0.0">
                  <c:v>0.9</c:v>
                </c:pt>
                <c:pt idx="43" c:formatCode="#0.0">
                  <c:v>0</c:v>
                </c:pt>
                <c:pt idx="44" c:formatCode="#0.0">
                  <c:v>0</c:v>
                </c:pt>
                <c:pt idx="45" c:formatCode="#0.0">
                  <c:v>0</c:v>
                </c:pt>
                <c:pt idx="46" c:formatCode="#0.0">
                  <c:v>0</c:v>
                </c:pt>
                <c:pt idx="47" c:formatCode="#0.0">
                  <c:v>0</c:v>
                </c:pt>
                <c:pt idx="48" c:formatCode="#0.0">
                  <c:v>0</c:v>
                </c:pt>
                <c:pt idx="49" c:formatCode="#0.0">
                  <c:v>0</c:v>
                </c:pt>
                <c:pt idx="50" c:formatCode="#0.0">
                  <c:v>0</c:v>
                </c:pt>
                <c:pt idx="51" c:formatCode="#0.0">
                  <c:v>0</c:v>
                </c:pt>
                <c:pt idx="52" c:formatCode="#0.0">
                  <c:v>0</c:v>
                </c:pt>
                <c:pt idx="53" c:formatCode="#0.0">
                  <c:v>0</c:v>
                </c:pt>
                <c:pt idx="54" c:formatCode="#0.0">
                  <c:v>0</c:v>
                </c:pt>
                <c:pt idx="55" c:formatCode="#0.0">
                  <c:v>0</c:v>
                </c:pt>
                <c:pt idx="56" c:formatCode="#0.0">
                  <c:v>0</c:v>
                </c:pt>
                <c:pt idx="57" c:formatCode="#0.0">
                  <c:v>0</c:v>
                </c:pt>
                <c:pt idx="58" c:formatCode="#0.0">
                  <c:v>0</c:v>
                </c:pt>
                <c:pt idx="59" c:formatCode="#0.0">
                  <c:v>0</c:v>
                </c:pt>
                <c:pt idx="60" c:formatCode="#0.0">
                  <c:v>0</c:v>
                </c:pt>
                <c:pt idx="61" c:formatCode="#0.0">
                  <c:v>0</c:v>
                </c:pt>
                <c:pt idx="62" c:formatCode="#0.0">
                  <c:v>0</c:v>
                </c:pt>
                <c:pt idx="63" c:formatCode="#0.0">
                  <c:v>0</c:v>
                </c:pt>
                <c:pt idx="64" c:formatCode="#0.0">
                  <c:v>0</c:v>
                </c:pt>
                <c:pt idx="65" c:formatCode="#0.0">
                  <c:v>1.56</c:v>
                </c:pt>
                <c:pt idx="66" c:formatCode="#0.0">
                  <c:v>0</c:v>
                </c:pt>
                <c:pt idx="67" c:formatCode="#0.0">
                  <c:v>0</c:v>
                </c:pt>
                <c:pt idx="68" c:formatCode="#0.0">
                  <c:v>0</c:v>
                </c:pt>
                <c:pt idx="69" c:formatCode="#0.0">
                  <c:v>0</c:v>
                </c:pt>
                <c:pt idx="70" c:formatCode="#0.0">
                  <c:v>0</c:v>
                </c:pt>
                <c:pt idx="71" c:formatCode="#0.0">
                  <c:v>0</c:v>
                </c:pt>
                <c:pt idx="72" c:formatCode="#0.0">
                  <c:v>0</c:v>
                </c:pt>
                <c:pt idx="73" c:formatCode="#0.0">
                  <c:v>0</c:v>
                </c:pt>
                <c:pt idx="74" c:formatCode="#0.0">
                  <c:v>0</c:v>
                </c:pt>
                <c:pt idx="75" c:formatCode="#0.0">
                  <c:v>0</c:v>
                </c:pt>
                <c:pt idx="76" c:formatCode="#0.0">
                  <c:v>0</c:v>
                </c:pt>
                <c:pt idx="77" c:formatCode="#0.0">
                  <c:v>0</c:v>
                </c:pt>
                <c:pt idx="78" c:formatCode="#0.0">
                  <c:v>0</c:v>
                </c:pt>
                <c:pt idx="79" c:formatCode="#0.0">
                  <c:v>0</c:v>
                </c:pt>
                <c:pt idx="80" c:formatCode="#0.0">
                  <c:v>0.9</c:v>
                </c:pt>
                <c:pt idx="81" c:formatCode="#0.0">
                  <c:v>0</c:v>
                </c:pt>
                <c:pt idx="82" c:formatCode="#0.0">
                  <c:v>0</c:v>
                </c:pt>
                <c:pt idx="83" c:formatCode="#0.0">
                  <c:v>0</c:v>
                </c:pt>
                <c:pt idx="84" c:formatCode="#0.0">
                  <c:v>0</c:v>
                </c:pt>
                <c:pt idx="85" c:formatCode="#0.0">
                  <c:v>0</c:v>
                </c:pt>
                <c:pt idx="86" c:formatCode="#0.0">
                  <c:v>0</c:v>
                </c:pt>
                <c:pt idx="87" c:formatCode="#0.0">
                  <c:v>0</c:v>
                </c:pt>
                <c:pt idx="88" c:formatCode="#0.0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c97ed526-c2da-4ddf-be1c-591f4e34b56e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6</a:t>
            </a:r>
            <a:endParaRPr lang="en-US"/>
          </a:p>
        </c:rich>
      </c:tx>
      <c:layout>
        <c:manualLayout>
          <c:xMode val="edge"/>
          <c:yMode val="edge"/>
          <c:x val="0.18089931348158"/>
          <c:y val="0.019413285668027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6746510824546"/>
          <c:y val="0.123182224223158"/>
          <c:w val="0.849765061592538"/>
          <c:h val="0.653054505007828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'PV-6'!$A$41:$A$106</c:f>
              <c:numCache>
                <c:formatCode>m/d/yyyy</c:formatCode>
                <c:ptCount val="66"/>
                <c:pt idx="0" c:formatCode="m/d/yyyy">
                  <c:v>45754</c:v>
                </c:pt>
                <c:pt idx="1" c:formatCode="m/d/yyyy">
                  <c:v>45755</c:v>
                </c:pt>
                <c:pt idx="2" c:formatCode="m/d/yyyy">
                  <c:v>45756</c:v>
                </c:pt>
                <c:pt idx="3" c:formatCode="m/d/yyyy">
                  <c:v>45757</c:v>
                </c:pt>
                <c:pt idx="4" c:formatCode="m/d/yyyy">
                  <c:v>45758</c:v>
                </c:pt>
                <c:pt idx="5" c:formatCode="m/d/yyyy">
                  <c:v>45759</c:v>
                </c:pt>
                <c:pt idx="6" c:formatCode="m/d/yyyy">
                  <c:v>45760</c:v>
                </c:pt>
                <c:pt idx="7" c:formatCode="m/d/yyyy">
                  <c:v>45761</c:v>
                </c:pt>
                <c:pt idx="8" c:formatCode="m/d/yyyy">
                  <c:v>45762</c:v>
                </c:pt>
                <c:pt idx="9" c:formatCode="m/d/yyyy">
                  <c:v>45763</c:v>
                </c:pt>
                <c:pt idx="10" c:formatCode="m/d/yyyy">
                  <c:v>45764</c:v>
                </c:pt>
                <c:pt idx="11" c:formatCode="m/d/yyyy">
                  <c:v>45769</c:v>
                </c:pt>
                <c:pt idx="12" c:formatCode="m/d/yyyy">
                  <c:v>45772</c:v>
                </c:pt>
                <c:pt idx="13" c:formatCode="m/d/yyyy">
                  <c:v>45775</c:v>
                </c:pt>
                <c:pt idx="14" c:formatCode="m/d/yyyy">
                  <c:v>45778</c:v>
                </c:pt>
                <c:pt idx="15" c:formatCode="m/d/yyyy">
                  <c:v>45782</c:v>
                </c:pt>
                <c:pt idx="16" c:formatCode="m/d/yyyy">
                  <c:v>45785</c:v>
                </c:pt>
                <c:pt idx="17" c:formatCode="m/d/yyyy">
                  <c:v>45789</c:v>
                </c:pt>
                <c:pt idx="18" c:formatCode="m/d/yyyy">
                  <c:v>45792</c:v>
                </c:pt>
                <c:pt idx="19" c:formatCode="m/d/yyyy">
                  <c:v>45796</c:v>
                </c:pt>
                <c:pt idx="20" c:formatCode="m/d/yyyy">
                  <c:v>45799</c:v>
                </c:pt>
                <c:pt idx="21" c:formatCode="m/d/yyyy">
                  <c:v>45803</c:v>
                </c:pt>
                <c:pt idx="22" c:formatCode="m/d/yyyy">
                  <c:v>45806</c:v>
                </c:pt>
                <c:pt idx="23" c:formatCode="m/d/yyyy">
                  <c:v>45810</c:v>
                </c:pt>
                <c:pt idx="24" c:formatCode="m/d/yyyy">
                  <c:v>45814</c:v>
                </c:pt>
                <c:pt idx="25" c:formatCode="m/d/yyyy">
                  <c:v>45817</c:v>
                </c:pt>
                <c:pt idx="26" c:formatCode="m/d/yyyy">
                  <c:v>45820</c:v>
                </c:pt>
                <c:pt idx="27" c:formatCode="m/d/yyyy">
                  <c:v>45824</c:v>
                </c:pt>
                <c:pt idx="28" c:formatCode="m/d/yyyy">
                  <c:v>45827</c:v>
                </c:pt>
                <c:pt idx="29" c:formatCode="m/d/yyyy">
                  <c:v>45831</c:v>
                </c:pt>
                <c:pt idx="30" c:formatCode="m/d/yyyy">
                  <c:v>45833</c:v>
                </c:pt>
                <c:pt idx="31" c:formatCode="m/d/yyyy">
                  <c:v>45834</c:v>
                </c:pt>
                <c:pt idx="32" c:formatCode="m/d/yyyy">
                  <c:v>45835</c:v>
                </c:pt>
                <c:pt idx="33" c:formatCode="m/d/yyyy">
                  <c:v>45836</c:v>
                </c:pt>
                <c:pt idx="34" c:formatCode="m/d/yyyy">
                  <c:v>45837</c:v>
                </c:pt>
                <c:pt idx="35" c:formatCode="m/d/yyyy">
                  <c:v>45838</c:v>
                </c:pt>
                <c:pt idx="36" c:formatCode="m/d/yyyy">
                  <c:v>45839</c:v>
                </c:pt>
                <c:pt idx="37" c:formatCode="m/d/yyyy">
                  <c:v>45840</c:v>
                </c:pt>
                <c:pt idx="38" c:formatCode="m/d/yyyy">
                  <c:v>45841</c:v>
                </c:pt>
                <c:pt idx="39" c:formatCode="m/d/yyyy">
                  <c:v>45842</c:v>
                </c:pt>
                <c:pt idx="40" c:formatCode="m/d/yyyy">
                  <c:v>45845</c:v>
                </c:pt>
                <c:pt idx="41" c:formatCode="m/d/yyyy">
                  <c:v>45848</c:v>
                </c:pt>
                <c:pt idx="42" c:formatCode="m/d/yyyy">
                  <c:v>45852</c:v>
                </c:pt>
                <c:pt idx="43" c:formatCode="m/d/yyyy">
                  <c:v>45855</c:v>
                </c:pt>
                <c:pt idx="44" c:formatCode="m/d/yyyy">
                  <c:v>45859</c:v>
                </c:pt>
                <c:pt idx="45" c:formatCode="m/d/yyyy">
                  <c:v>45862</c:v>
                </c:pt>
                <c:pt idx="46" c:formatCode="m/d/yyyy">
                  <c:v>45866</c:v>
                </c:pt>
                <c:pt idx="47" c:formatCode="m/d/yyyy">
                  <c:v>45873</c:v>
                </c:pt>
                <c:pt idx="48" c:formatCode="m/d/yyyy">
                  <c:v>45880</c:v>
                </c:pt>
                <c:pt idx="49" c:formatCode="m/d/yyyy">
                  <c:v>45887</c:v>
                </c:pt>
                <c:pt idx="50" c:formatCode="m/d/yyyy">
                  <c:v>45894</c:v>
                </c:pt>
                <c:pt idx="51" c:formatCode="m/d/yyyy">
                  <c:v>45901</c:v>
                </c:pt>
                <c:pt idx="52" c:formatCode="m/d/yyyy">
                  <c:v>45908</c:v>
                </c:pt>
                <c:pt idx="53" c:formatCode="m/d/yyyy">
                  <c:v>45915</c:v>
                </c:pt>
                <c:pt idx="54" c:formatCode="m/d/yyyy">
                  <c:v>45922</c:v>
                </c:pt>
                <c:pt idx="55" c:formatCode="m/d/yyyy">
                  <c:v>45930</c:v>
                </c:pt>
                <c:pt idx="56" c:formatCode="m/d/yyyy">
                  <c:v>45936</c:v>
                </c:pt>
                <c:pt idx="57" c:formatCode="m/d/yyyy">
                  <c:v>45943</c:v>
                </c:pt>
                <c:pt idx="58" c:formatCode="m/d/yyyy">
                  <c:v>45950</c:v>
                </c:pt>
                <c:pt idx="59" c:formatCode="m/d/yyyy">
                  <c:v>45957</c:v>
                </c:pt>
                <c:pt idx="60" c:formatCode="m/d/yyyy">
                  <c:v>45964</c:v>
                </c:pt>
                <c:pt idx="61" c:formatCode="m/d/yyyy">
                  <c:v>45971</c:v>
                </c:pt>
                <c:pt idx="62" c:formatCode="m/d/yyyy">
                  <c:v>45979</c:v>
                </c:pt>
                <c:pt idx="63" c:formatCode="m/d/yyyy">
                  <c:v>45985</c:v>
                </c:pt>
                <c:pt idx="64" c:formatCode="m/d/yyyy">
                  <c:v>45992</c:v>
                </c:pt>
                <c:pt idx="65" c:formatCode="m/d/yyyy">
                  <c:v>45999</c:v>
                </c:pt>
              </c:numCache>
            </c:numRef>
          </c:cat>
          <c:val>
            <c:numRef>
              <c:f>'PV-6'!$B$41:$B$106</c:f>
              <c:numCache>
                <c:formatCode>General</c:formatCode>
                <c:ptCount val="66"/>
                <c:pt idx="0">
                  <c:v>7.27</c:v>
                </c:pt>
                <c:pt idx="1">
                  <c:v>5.4</c:v>
                </c:pt>
                <c:pt idx="2">
                  <c:v>3.01</c:v>
                </c:pt>
                <c:pt idx="3">
                  <c:v>2.52</c:v>
                </c:pt>
                <c:pt idx="4">
                  <c:v>0.6</c:v>
                </c:pt>
                <c:pt idx="5" c:formatCode="@">
                  <c:v>0</c:v>
                </c:pt>
                <c:pt idx="6">
                  <c:v>0.9</c:v>
                </c:pt>
                <c:pt idx="7">
                  <c:v>0.656</c:v>
                </c:pt>
                <c:pt idx="8" c:formatCode="@">
                  <c:v>0</c:v>
                </c:pt>
                <c:pt idx="9">
                  <c:v>1.94</c:v>
                </c:pt>
                <c:pt idx="10" c:formatCode="@">
                  <c:v>0</c:v>
                </c:pt>
                <c:pt idx="11" c:formatCode="@">
                  <c:v>0.708</c:v>
                </c:pt>
                <c:pt idx="12">
                  <c:v>0.5</c:v>
                </c:pt>
                <c:pt idx="13">
                  <c:v>0.5</c:v>
                </c:pt>
                <c:pt idx="14">
                  <c:v>1.3</c:v>
                </c:pt>
                <c:pt idx="15">
                  <c:v>1.08</c:v>
                </c:pt>
                <c:pt idx="16">
                  <c:v>0.67</c:v>
                </c:pt>
                <c:pt idx="17" c:formatCode="@">
                  <c:v>0</c:v>
                </c:pt>
                <c:pt idx="18" c:formatCode="@">
                  <c:v>0</c:v>
                </c:pt>
                <c:pt idx="19">
                  <c:v>0.584</c:v>
                </c:pt>
                <c:pt idx="20" c:formatCode="@">
                  <c:v>0</c:v>
                </c:pt>
                <c:pt idx="21">
                  <c:v>1.93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  <c:pt idx="27">
                  <c:v>1.37</c:v>
                </c:pt>
                <c:pt idx="28" c:formatCode="@">
                  <c:v>0</c:v>
                </c:pt>
                <c:pt idx="29">
                  <c:v>0.913</c:v>
                </c:pt>
                <c:pt idx="30" c:formatCode="@">
                  <c:v>0</c:v>
                </c:pt>
                <c:pt idx="31" c:formatCode="@">
                  <c:v>0</c:v>
                </c:pt>
                <c:pt idx="32">
                  <c:v>0.5</c:v>
                </c:pt>
                <c:pt idx="33" c:formatCode="@">
                  <c:v>0</c:v>
                </c:pt>
                <c:pt idx="34">
                  <c:v>0.8</c:v>
                </c:pt>
                <c:pt idx="35">
                  <c:v>0.898</c:v>
                </c:pt>
                <c:pt idx="36">
                  <c:v>1.14</c:v>
                </c:pt>
                <c:pt idx="37" c:formatCode="@">
                  <c:v>0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>
                  <c:v>1.2</c:v>
                </c:pt>
                <c:pt idx="43" c:formatCode="@">
                  <c:v>0</c:v>
                </c:pt>
                <c:pt idx="44">
                  <c:v>1.5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>
                  <c:v>1.1</c:v>
                </c:pt>
                <c:pt idx="49">
                  <c:v>1.1</c:v>
                </c:pt>
                <c:pt idx="50" c:formatCode="@">
                  <c:v>0</c:v>
                </c:pt>
                <c:pt idx="51" c:formatCode="@">
                  <c:v>0</c:v>
                </c:pt>
                <c:pt idx="52" c:formatCode="@">
                  <c:v>0</c:v>
                </c:pt>
                <c:pt idx="53" c:formatCode="@">
                  <c:v>0</c:v>
                </c:pt>
                <c:pt idx="54" c:formatCode="@">
                  <c:v>0</c:v>
                </c:pt>
                <c:pt idx="55" c:formatCode="@">
                  <c:v>1.05</c:v>
                </c:pt>
                <c:pt idx="56" c:formatCode="@">
                  <c:v>2.57</c:v>
                </c:pt>
                <c:pt idx="57">
                  <c:v>4.59</c:v>
                </c:pt>
                <c:pt idx="58">
                  <c:v>0</c:v>
                </c:pt>
                <c:pt idx="59">
                  <c:v>0</c:v>
                </c:pt>
                <c:pt idx="60">
                  <c:v>3.16</c:v>
                </c:pt>
                <c:pt idx="61">
                  <c:v>22.8</c:v>
                </c:pt>
                <c:pt idx="62">
                  <c:v>0</c:v>
                </c:pt>
                <c:pt idx="63" c:formatCode="@">
                  <c:v>0</c:v>
                </c:pt>
                <c:pt idx="64">
                  <c:v>0.607</c:v>
                </c:pt>
                <c:pt idx="65">
                  <c:v>4.56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5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d22864c7-e366-46c8-9afb-2364707ae9d1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7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'PV-7'!$A$7:$A$75</c:f>
              <c:numCache>
                <c:formatCode>m/d/yyyy</c:formatCode>
                <c:ptCount val="69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45772</c:v>
                </c:pt>
                <c:pt idx="45" c:formatCode="m/d/yyyy">
                  <c:v>45778</c:v>
                </c:pt>
                <c:pt idx="46" c:formatCode="m/d/yyyy">
                  <c:v>45785</c:v>
                </c:pt>
                <c:pt idx="47" c:formatCode="m/d/yyyy">
                  <c:v>45792</c:v>
                </c:pt>
                <c:pt idx="48" c:formatCode="m/d/yyyy">
                  <c:v>45799</c:v>
                </c:pt>
                <c:pt idx="49" c:formatCode="m/d/yyyy">
                  <c:v>45806</c:v>
                </c:pt>
                <c:pt idx="50" c:formatCode="m/d/yyyy">
                  <c:v>45814</c:v>
                </c:pt>
                <c:pt idx="51" c:formatCode="m/d/yyyy">
                  <c:v>45820</c:v>
                </c:pt>
                <c:pt idx="52" c:formatCode="m/d/yyyy">
                  <c:v>45827</c:v>
                </c:pt>
                <c:pt idx="53" c:formatCode="m/d/yyyy">
                  <c:v>45834</c:v>
                </c:pt>
                <c:pt idx="54" c:formatCode="m/d/yyyy">
                  <c:v>45841</c:v>
                </c:pt>
                <c:pt idx="55" c:formatCode="m/d/yyyy">
                  <c:v>45848</c:v>
                </c:pt>
                <c:pt idx="56" c:formatCode="m/d/yyyy">
                  <c:v>45855</c:v>
                </c:pt>
                <c:pt idx="57" c:formatCode="m/d/yyyy">
                  <c:v>45862</c:v>
                </c:pt>
                <c:pt idx="58" c:formatCode="m/d/yyyy">
                  <c:v>45866</c:v>
                </c:pt>
                <c:pt idx="59" c:formatCode="m/d/yyyy">
                  <c:v>45873</c:v>
                </c:pt>
                <c:pt idx="60" c:formatCode="m/d/yyyy">
                  <c:v>45880</c:v>
                </c:pt>
                <c:pt idx="61" c:formatCode="m/d/yyyy">
                  <c:v>45887</c:v>
                </c:pt>
                <c:pt idx="62" c:formatCode="m/d/yyyy">
                  <c:v>45894</c:v>
                </c:pt>
                <c:pt idx="63" c:formatCode="m/d/yyyy">
                  <c:v>45901</c:v>
                </c:pt>
                <c:pt idx="64" c:formatCode="m/d/yyyy">
                  <c:v>45908</c:v>
                </c:pt>
                <c:pt idx="65" c:formatCode="m/d/yyyy">
                  <c:v>45915</c:v>
                </c:pt>
                <c:pt idx="66" c:formatCode="m/d/yyyy">
                  <c:v>45922</c:v>
                </c:pt>
              </c:numCache>
            </c:numRef>
          </c:cat>
          <c:val>
            <c:numRef>
              <c:f>'PV-7'!$B$7:$B$75</c:f>
              <c:numCache>
                <c:formatCode>General</c:formatCode>
                <c:ptCount val="69"/>
                <c:pt idx="0">
                  <c:v>8.4</c:v>
                </c:pt>
                <c:pt idx="1">
                  <c:v>5.3</c:v>
                </c:pt>
                <c:pt idx="2">
                  <c:v>13.7</c:v>
                </c:pt>
                <c:pt idx="3">
                  <c:v>28.4</c:v>
                </c:pt>
                <c:pt idx="4">
                  <c:v>27.9</c:v>
                </c:pt>
                <c:pt idx="5">
                  <c:v>18.4</c:v>
                </c:pt>
                <c:pt idx="6">
                  <c:v>24.5</c:v>
                </c:pt>
                <c:pt idx="7">
                  <c:v>90.6</c:v>
                </c:pt>
                <c:pt idx="8">
                  <c:v>90.6</c:v>
                </c:pt>
                <c:pt idx="9">
                  <c:v>50.3</c:v>
                </c:pt>
                <c:pt idx="10">
                  <c:v>41.1</c:v>
                </c:pt>
                <c:pt idx="11">
                  <c:v>41.2</c:v>
                </c:pt>
                <c:pt idx="12">
                  <c:v>76.7</c:v>
                </c:pt>
                <c:pt idx="13">
                  <c:v>103</c:v>
                </c:pt>
                <c:pt idx="14">
                  <c:v>110</c:v>
                </c:pt>
                <c:pt idx="15">
                  <c:v>633</c:v>
                </c:pt>
                <c:pt idx="16">
                  <c:v>450</c:v>
                </c:pt>
                <c:pt idx="17">
                  <c:v>349</c:v>
                </c:pt>
                <c:pt idx="18">
                  <c:v>432</c:v>
                </c:pt>
                <c:pt idx="19">
                  <c:v>1040</c:v>
                </c:pt>
                <c:pt idx="20">
                  <c:v>432</c:v>
                </c:pt>
                <c:pt idx="21">
                  <c:v>474</c:v>
                </c:pt>
                <c:pt idx="22">
                  <c:v>384</c:v>
                </c:pt>
                <c:pt idx="23">
                  <c:v>239</c:v>
                </c:pt>
                <c:pt idx="24">
                  <c:v>251</c:v>
                </c:pt>
                <c:pt idx="25">
                  <c:v>197</c:v>
                </c:pt>
                <c:pt idx="26">
                  <c:v>175</c:v>
                </c:pt>
                <c:pt idx="27">
                  <c:v>112</c:v>
                </c:pt>
                <c:pt idx="28">
                  <c:v>92.3</c:v>
                </c:pt>
                <c:pt idx="29">
                  <c:v>56.5</c:v>
                </c:pt>
                <c:pt idx="30">
                  <c:v>48.5</c:v>
                </c:pt>
                <c:pt idx="31">
                  <c:v>34</c:v>
                </c:pt>
                <c:pt idx="32">
                  <c:v>14.8</c:v>
                </c:pt>
                <c:pt idx="33">
                  <c:v>8.49</c:v>
                </c:pt>
                <c:pt idx="34">
                  <c:v>5.7</c:v>
                </c:pt>
                <c:pt idx="35">
                  <c:v>3.56</c:v>
                </c:pt>
                <c:pt idx="36">
                  <c:v>1.61</c:v>
                </c:pt>
                <c:pt idx="37">
                  <c:v>2.6</c:v>
                </c:pt>
                <c:pt idx="38">
                  <c:v>0</c:v>
                </c:pt>
                <c:pt idx="39">
                  <c:v>0</c:v>
                </c:pt>
                <c:pt idx="40">
                  <c:v>0.912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 c:formatCode="@">
                  <c:v>0</c:v>
                </c:pt>
                <c:pt idx="57" c:formatCode="@">
                  <c:v>0</c:v>
                </c:pt>
                <c:pt idx="58" c:formatCode="@">
                  <c:v>0</c:v>
                </c:pt>
                <c:pt idx="59" c:formatCode="@">
                  <c:v>0</c:v>
                </c:pt>
                <c:pt idx="60" c:formatCode="@">
                  <c:v>0</c:v>
                </c:pt>
                <c:pt idx="61" c:formatCode="@">
                  <c:v>0</c:v>
                </c:pt>
                <c:pt idx="62" c:formatCode="@">
                  <c:v>0</c:v>
                </c:pt>
                <c:pt idx="63" c:formatCode="@">
                  <c:v>0</c:v>
                </c:pt>
                <c:pt idx="64" c:formatCode="@">
                  <c:v>0</c:v>
                </c:pt>
                <c:pt idx="65" c:formatCode="@">
                  <c:v>0</c:v>
                </c:pt>
                <c:pt idx="66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cddafc92-4d34-45bd-ba33-9045c044e197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8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'PV-8'!$A$7:$A$117</c:f>
              <c:numCache>
                <c:formatCode>m/d/yyyy</c:formatCode>
                <c:ptCount val="111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45769</c:v>
                </c:pt>
                <c:pt idx="45" c:formatCode="m/d/yyyy">
                  <c:v>45772</c:v>
                </c:pt>
                <c:pt idx="46" c:formatCode="m/d/yyyy">
                  <c:v>45775</c:v>
                </c:pt>
                <c:pt idx="47" c:formatCode="m/d/yyyy">
                  <c:v>45778</c:v>
                </c:pt>
                <c:pt idx="48" c:formatCode="m/d/yyyy">
                  <c:v>45782</c:v>
                </c:pt>
                <c:pt idx="49" c:formatCode="m/d/yyyy">
                  <c:v>45785</c:v>
                </c:pt>
                <c:pt idx="50" c:formatCode="m/d/yyyy">
                  <c:v>45789</c:v>
                </c:pt>
                <c:pt idx="51" c:formatCode="m/d/yyyy">
                  <c:v>45792</c:v>
                </c:pt>
                <c:pt idx="52" c:formatCode="m/d/yyyy">
                  <c:v>45796</c:v>
                </c:pt>
                <c:pt idx="53" c:formatCode="m/d/yyyy">
                  <c:v>45799</c:v>
                </c:pt>
                <c:pt idx="54" c:formatCode="m/d/yyyy">
                  <c:v>45803</c:v>
                </c:pt>
                <c:pt idx="55" c:formatCode="m/d/yyyy">
                  <c:v>45806</c:v>
                </c:pt>
                <c:pt idx="56" c:formatCode="m/d/yyyy">
                  <c:v>45810</c:v>
                </c:pt>
                <c:pt idx="57" c:formatCode="m/d/yyyy">
                  <c:v>45814</c:v>
                </c:pt>
                <c:pt idx="58" c:formatCode="m/d/yyyy">
                  <c:v>45817</c:v>
                </c:pt>
                <c:pt idx="59" c:formatCode="m/d/yyyy">
                  <c:v>45820</c:v>
                </c:pt>
                <c:pt idx="60" c:formatCode="m/d/yyyy">
                  <c:v>45824</c:v>
                </c:pt>
                <c:pt idx="61" c:formatCode="m/d/yyyy">
                  <c:v>45827</c:v>
                </c:pt>
                <c:pt idx="62" c:formatCode="m/d/yyyy">
                  <c:v>45831</c:v>
                </c:pt>
                <c:pt idx="63" c:formatCode="m/d/yyyy">
                  <c:v>45833</c:v>
                </c:pt>
                <c:pt idx="64" c:formatCode="m/d/yyyy">
                  <c:v>45834</c:v>
                </c:pt>
                <c:pt idx="65" c:formatCode="m/d/yyyy">
                  <c:v>45835</c:v>
                </c:pt>
                <c:pt idx="66" c:formatCode="m/d/yyyy">
                  <c:v>45836</c:v>
                </c:pt>
                <c:pt idx="67" c:formatCode="m/d/yyyy">
                  <c:v>45837</c:v>
                </c:pt>
                <c:pt idx="68" c:formatCode="m/d/yyyy">
                  <c:v>45838</c:v>
                </c:pt>
                <c:pt idx="69" c:formatCode="m/d/yyyy">
                  <c:v>45839</c:v>
                </c:pt>
                <c:pt idx="70" c:formatCode="m/d/yyyy">
                  <c:v>45840</c:v>
                </c:pt>
                <c:pt idx="71" c:formatCode="m/d/yyyy">
                  <c:v>45841</c:v>
                </c:pt>
                <c:pt idx="72" c:formatCode="m/d/yyyy">
                  <c:v>45842</c:v>
                </c:pt>
                <c:pt idx="73" c:formatCode="m/d/yyyy">
                  <c:v>45845</c:v>
                </c:pt>
                <c:pt idx="74" c:formatCode="m/d/yyyy">
                  <c:v>45848</c:v>
                </c:pt>
                <c:pt idx="75" c:formatCode="m/d/yyyy">
                  <c:v>45852</c:v>
                </c:pt>
                <c:pt idx="76" c:formatCode="m/d/yyyy">
                  <c:v>45855</c:v>
                </c:pt>
                <c:pt idx="77" c:formatCode="m/d/yyyy">
                  <c:v>45859</c:v>
                </c:pt>
                <c:pt idx="78" c:formatCode="m/d/yyyy">
                  <c:v>45862</c:v>
                </c:pt>
                <c:pt idx="79" c:formatCode="m/d/yyyy">
                  <c:v>45866</c:v>
                </c:pt>
                <c:pt idx="80" c:formatCode="m/d/yyyy">
                  <c:v>45873</c:v>
                </c:pt>
                <c:pt idx="81" c:formatCode="m/d/yyyy">
                  <c:v>45880</c:v>
                </c:pt>
                <c:pt idx="82" c:formatCode="m/d/yyyy">
                  <c:v>45887</c:v>
                </c:pt>
                <c:pt idx="83" c:formatCode="m/d/yyyy">
                  <c:v>45894</c:v>
                </c:pt>
                <c:pt idx="84" c:formatCode="m/d/yyyy">
                  <c:v>45901</c:v>
                </c:pt>
                <c:pt idx="85" c:formatCode="m/d/yyyy">
                  <c:v>45908</c:v>
                </c:pt>
                <c:pt idx="86" c:formatCode="m/d/yyyy">
                  <c:v>45915</c:v>
                </c:pt>
                <c:pt idx="87" c:formatCode="m/d/yyyy">
                  <c:v>45922</c:v>
                </c:pt>
                <c:pt idx="88" c:formatCode="m/d/yyyy">
                  <c:v>45930</c:v>
                </c:pt>
                <c:pt idx="89" c:formatCode="m/d/yyyy">
                  <c:v>45936</c:v>
                </c:pt>
                <c:pt idx="90" c:formatCode="m/d/yyyy">
                  <c:v>45943</c:v>
                </c:pt>
                <c:pt idx="91" c:formatCode="m/d/yyyy">
                  <c:v>45950</c:v>
                </c:pt>
                <c:pt idx="92" c:formatCode="m/d/yyyy">
                  <c:v>45957</c:v>
                </c:pt>
                <c:pt idx="93" c:formatCode="m/d/yyyy">
                  <c:v>45964</c:v>
                </c:pt>
                <c:pt idx="94" c:formatCode="m/d/yyyy">
                  <c:v>45971</c:v>
                </c:pt>
                <c:pt idx="95" c:formatCode="m/d/yyyy">
                  <c:v>45979</c:v>
                </c:pt>
                <c:pt idx="96" c:formatCode="m/d/yyyy">
                  <c:v>45985</c:v>
                </c:pt>
                <c:pt idx="97" c:formatCode="m/d/yyyy">
                  <c:v>45992</c:v>
                </c:pt>
                <c:pt idx="98" c:formatCode="m/d/yyyy">
                  <c:v>45999</c:v>
                </c:pt>
                <c:pt idx="99" c:formatCode="m/d/yyyy">
                  <c:v>46006</c:v>
                </c:pt>
                <c:pt idx="100" c:formatCode="m/d/yyyy">
                  <c:v>46013</c:v>
                </c:pt>
              </c:numCache>
            </c:numRef>
          </c:cat>
          <c:val>
            <c:numRef>
              <c:f>'PV-8'!$B$7:$B$117</c:f>
              <c:numCache>
                <c:formatCode>General</c:formatCode>
                <c:ptCount val="111"/>
                <c:pt idx="0">
                  <c:v>5.3</c:v>
                </c:pt>
                <c:pt idx="1">
                  <c:v>7.2</c:v>
                </c:pt>
                <c:pt idx="2">
                  <c:v>28.4</c:v>
                </c:pt>
                <c:pt idx="3">
                  <c:v>19.2</c:v>
                </c:pt>
                <c:pt idx="4">
                  <c:v>16.9</c:v>
                </c:pt>
                <c:pt idx="5">
                  <c:v>14.5</c:v>
                </c:pt>
                <c:pt idx="6">
                  <c:v>36.4</c:v>
                </c:pt>
                <c:pt idx="7">
                  <c:v>39.3</c:v>
                </c:pt>
                <c:pt idx="8">
                  <c:v>66.8</c:v>
                </c:pt>
                <c:pt idx="9">
                  <c:v>44.5</c:v>
                </c:pt>
                <c:pt idx="10">
                  <c:v>87</c:v>
                </c:pt>
                <c:pt idx="11">
                  <c:v>65.9</c:v>
                </c:pt>
                <c:pt idx="12">
                  <c:v>81.6</c:v>
                </c:pt>
                <c:pt idx="13">
                  <c:v>682</c:v>
                </c:pt>
                <c:pt idx="16">
                  <c:v>183</c:v>
                </c:pt>
                <c:pt idx="17">
                  <c:v>376</c:v>
                </c:pt>
                <c:pt idx="18">
                  <c:v>397</c:v>
                </c:pt>
                <c:pt idx="19">
                  <c:v>920</c:v>
                </c:pt>
                <c:pt idx="20">
                  <c:v>667</c:v>
                </c:pt>
                <c:pt idx="21">
                  <c:v>487</c:v>
                </c:pt>
                <c:pt idx="22">
                  <c:v>475</c:v>
                </c:pt>
                <c:pt idx="23">
                  <c:v>242</c:v>
                </c:pt>
                <c:pt idx="24">
                  <c:v>239</c:v>
                </c:pt>
                <c:pt idx="25">
                  <c:v>202</c:v>
                </c:pt>
                <c:pt idx="26">
                  <c:v>148</c:v>
                </c:pt>
                <c:pt idx="27">
                  <c:v>127</c:v>
                </c:pt>
                <c:pt idx="28">
                  <c:v>93.1</c:v>
                </c:pt>
                <c:pt idx="29">
                  <c:v>54.4</c:v>
                </c:pt>
                <c:pt idx="30">
                  <c:v>46.3</c:v>
                </c:pt>
                <c:pt idx="31">
                  <c:v>34.3</c:v>
                </c:pt>
                <c:pt idx="32">
                  <c:v>17.5</c:v>
                </c:pt>
                <c:pt idx="33">
                  <c:v>8.98</c:v>
                </c:pt>
                <c:pt idx="34">
                  <c:v>5.7</c:v>
                </c:pt>
                <c:pt idx="35">
                  <c:v>3.51</c:v>
                </c:pt>
                <c:pt idx="36">
                  <c:v>2.36</c:v>
                </c:pt>
                <c:pt idx="37">
                  <c:v>2.5</c:v>
                </c:pt>
                <c:pt idx="38" c:formatCode="@">
                  <c:v>0</c:v>
                </c:pt>
                <c:pt idx="39" c:formatCode="@">
                  <c:v>0</c:v>
                </c:pt>
                <c:pt idx="40">
                  <c:v>1.33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>
                  <c:v>1</c:v>
                </c:pt>
                <c:pt idx="52" c:formatCode="@">
                  <c:v>0</c:v>
                </c:pt>
                <c:pt idx="53" c:formatCode="@">
                  <c:v>0</c:v>
                </c:pt>
                <c:pt idx="54" c:formatCode="@">
                  <c:v>0</c:v>
                </c:pt>
                <c:pt idx="55" c:formatCode="@">
                  <c:v>0</c:v>
                </c:pt>
                <c:pt idx="56" c:formatCode="@">
                  <c:v>0</c:v>
                </c:pt>
                <c:pt idx="57" c:formatCode="@">
                  <c:v>0</c:v>
                </c:pt>
                <c:pt idx="58">
                  <c:v>0.508</c:v>
                </c:pt>
                <c:pt idx="59">
                  <c:v>1</c:v>
                </c:pt>
                <c:pt idx="60">
                  <c:v>0.685</c:v>
                </c:pt>
                <c:pt idx="61" c:formatCode="@">
                  <c:v>0</c:v>
                </c:pt>
                <c:pt idx="62" c:formatCode="@">
                  <c:v>0</c:v>
                </c:pt>
                <c:pt idx="63" c:formatCode="@">
                  <c:v>0</c:v>
                </c:pt>
                <c:pt idx="64" c:formatCode="@">
                  <c:v>0</c:v>
                </c:pt>
                <c:pt idx="65">
                  <c:v>2</c:v>
                </c:pt>
                <c:pt idx="66" c:formatCode="@">
                  <c:v>0</c:v>
                </c:pt>
                <c:pt idx="67" c:formatCode="@">
                  <c:v>0</c:v>
                </c:pt>
                <c:pt idx="68" c:formatCode="@">
                  <c:v>0</c:v>
                </c:pt>
                <c:pt idx="69" c:formatCode="@">
                  <c:v>0</c:v>
                </c:pt>
                <c:pt idx="70" c:formatCode="@">
                  <c:v>0</c:v>
                </c:pt>
                <c:pt idx="71" c:formatCode="@">
                  <c:v>0</c:v>
                </c:pt>
                <c:pt idx="72" c:formatCode="@">
                  <c:v>0</c:v>
                </c:pt>
                <c:pt idx="73">
                  <c:v>1.32</c:v>
                </c:pt>
                <c:pt idx="74" c:formatCode="@">
                  <c:v>0</c:v>
                </c:pt>
                <c:pt idx="75">
                  <c:v>8.5</c:v>
                </c:pt>
                <c:pt idx="76" c:formatCode="@">
                  <c:v>0</c:v>
                </c:pt>
                <c:pt idx="77" c:formatCode="@">
                  <c:v>0</c:v>
                </c:pt>
                <c:pt idx="78" c:formatCode="@">
                  <c:v>0</c:v>
                </c:pt>
                <c:pt idx="79" c:formatCode="@">
                  <c:v>0</c:v>
                </c:pt>
                <c:pt idx="80">
                  <c:v>0.773</c:v>
                </c:pt>
                <c:pt idx="81" c:formatCode="@">
                  <c:v>0</c:v>
                </c:pt>
                <c:pt idx="82" c:formatCode="@">
                  <c:v>0</c:v>
                </c:pt>
                <c:pt idx="83" c:formatCode="@">
                  <c:v>0</c:v>
                </c:pt>
                <c:pt idx="84" c:formatCode="@">
                  <c:v>0</c:v>
                </c:pt>
                <c:pt idx="85" c:formatCode="@">
                  <c:v>0</c:v>
                </c:pt>
                <c:pt idx="86" c:formatCode="@">
                  <c:v>0</c:v>
                </c:pt>
                <c:pt idx="87" c:formatCode="@">
                  <c:v>0</c:v>
                </c:pt>
                <c:pt idx="88" c:formatCode="@">
                  <c:v>0</c:v>
                </c:pt>
                <c:pt idx="89" c:formatCode="@">
                  <c:v>0</c:v>
                </c:pt>
                <c:pt idx="90">
                  <c:v>1.64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 c:formatCode="@">
                  <c:v>0</c:v>
                </c:pt>
                <c:pt idx="96">
                  <c:v>1.46</c:v>
                </c:pt>
                <c:pt idx="97">
                  <c:v>0</c:v>
                </c:pt>
                <c:pt idx="98">
                  <c:v>0</c:v>
                </c:pt>
                <c:pt idx="99" c:formatCode="@">
                  <c:v>0</c:v>
                </c:pt>
                <c:pt idx="100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3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46981c73-2cbd-4b2f-afef-619e33fc348b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9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PV-9</c:f>
              <c:strCache>
                <c:ptCount val="1"/>
                <c:pt idx="0">
                  <c:v>PV-9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'PV-9'!$A$7:$A$60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45833</c:v>
                </c:pt>
                <c:pt idx="44" c:formatCode="m/d/yyyy">
                  <c:v>45834</c:v>
                </c:pt>
                <c:pt idx="45" c:formatCode="m/d/yyyy">
                  <c:v>45835</c:v>
                </c:pt>
                <c:pt idx="46" c:formatCode="m/d/yyyy">
                  <c:v>45836</c:v>
                </c:pt>
                <c:pt idx="47" c:formatCode="m/d/yyyy">
                  <c:v>45837</c:v>
                </c:pt>
                <c:pt idx="48" c:formatCode="m/d/yyyy">
                  <c:v>45838</c:v>
                </c:pt>
                <c:pt idx="49" c:formatCode="m/d/yyyy">
                  <c:v>45839</c:v>
                </c:pt>
                <c:pt idx="50" c:formatCode="m/d/yyyy">
                  <c:v>45840</c:v>
                </c:pt>
                <c:pt idx="51" c:formatCode="m/d/yyyy">
                  <c:v>45841</c:v>
                </c:pt>
                <c:pt idx="52" c:formatCode="m/d/yyyy">
                  <c:v>45842</c:v>
                </c:pt>
              </c:numCache>
            </c:numRef>
          </c:cat>
          <c:val>
            <c:numRef>
              <c:f>'PV-9'!$B$7:$B$60</c:f>
              <c:numCache>
                <c:formatCode>General</c:formatCode>
                <c:ptCount val="54"/>
                <c:pt idx="0">
                  <c:v>7.1</c:v>
                </c:pt>
                <c:pt idx="1">
                  <c:v>6</c:v>
                </c:pt>
                <c:pt idx="2">
                  <c:v>5.4</c:v>
                </c:pt>
                <c:pt idx="3">
                  <c:v>11.1</c:v>
                </c:pt>
                <c:pt idx="4">
                  <c:v>11.7</c:v>
                </c:pt>
                <c:pt idx="5">
                  <c:v>14.6</c:v>
                </c:pt>
                <c:pt idx="6">
                  <c:v>24.3</c:v>
                </c:pt>
                <c:pt idx="7">
                  <c:v>39.1</c:v>
                </c:pt>
                <c:pt idx="8">
                  <c:v>38.6</c:v>
                </c:pt>
                <c:pt idx="9">
                  <c:v>80.2</c:v>
                </c:pt>
                <c:pt idx="10">
                  <c:v>56.3</c:v>
                </c:pt>
                <c:pt idx="11">
                  <c:v>33.6</c:v>
                </c:pt>
                <c:pt idx="12">
                  <c:v>173</c:v>
                </c:pt>
                <c:pt idx="13">
                  <c:v>159</c:v>
                </c:pt>
                <c:pt idx="14">
                  <c:v>254</c:v>
                </c:pt>
                <c:pt idx="15">
                  <c:v>368</c:v>
                </c:pt>
                <c:pt idx="16">
                  <c:v>405</c:v>
                </c:pt>
                <c:pt idx="17">
                  <c:v>498</c:v>
                </c:pt>
                <c:pt idx="18">
                  <c:v>492</c:v>
                </c:pt>
                <c:pt idx="19">
                  <c:v>442</c:v>
                </c:pt>
                <c:pt idx="20">
                  <c:v>642</c:v>
                </c:pt>
                <c:pt idx="21">
                  <c:v>492</c:v>
                </c:pt>
                <c:pt idx="22">
                  <c:v>488</c:v>
                </c:pt>
                <c:pt idx="23">
                  <c:v>274</c:v>
                </c:pt>
                <c:pt idx="24">
                  <c:v>207</c:v>
                </c:pt>
                <c:pt idx="25">
                  <c:v>198</c:v>
                </c:pt>
                <c:pt idx="26">
                  <c:v>180</c:v>
                </c:pt>
                <c:pt idx="27">
                  <c:v>160</c:v>
                </c:pt>
                <c:pt idx="28">
                  <c:v>95.6</c:v>
                </c:pt>
                <c:pt idx="29">
                  <c:v>54.3</c:v>
                </c:pt>
                <c:pt idx="30">
                  <c:v>45.9</c:v>
                </c:pt>
                <c:pt idx="31">
                  <c:v>27.8</c:v>
                </c:pt>
                <c:pt idx="32">
                  <c:v>16.7</c:v>
                </c:pt>
                <c:pt idx="33">
                  <c:v>10.6</c:v>
                </c:pt>
                <c:pt idx="34">
                  <c:v>6.4</c:v>
                </c:pt>
                <c:pt idx="35">
                  <c:v>3.86</c:v>
                </c:pt>
                <c:pt idx="36">
                  <c:v>1.55</c:v>
                </c:pt>
                <c:pt idx="37">
                  <c:v>4.3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 c:formatCode="@">
                  <c:v>0</c:v>
                </c:pt>
                <c:pt idx="52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7366efdb-7f25-4c26-abac-3f416fda908b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13B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'PV-13B'!$A$20:$A$94</c:f>
              <c:numCache>
                <c:formatCode>m/d/yyyy</c:formatCode>
                <c:ptCount val="75"/>
                <c:pt idx="0" c:formatCode="m/d/yyyy">
                  <c:v>45754</c:v>
                </c:pt>
                <c:pt idx="1" c:formatCode="m/d/yyyy">
                  <c:v>45755</c:v>
                </c:pt>
                <c:pt idx="2" c:formatCode="m/d/yyyy">
                  <c:v>45756</c:v>
                </c:pt>
                <c:pt idx="3" c:formatCode="m/d/yyyy">
                  <c:v>45757</c:v>
                </c:pt>
                <c:pt idx="4" c:formatCode="m/d/yyyy">
                  <c:v>45758</c:v>
                </c:pt>
                <c:pt idx="5" c:formatCode="m/d/yyyy">
                  <c:v>45759</c:v>
                </c:pt>
                <c:pt idx="6" c:formatCode="m/d/yyyy">
                  <c:v>45760</c:v>
                </c:pt>
                <c:pt idx="7" c:formatCode="m/d/yyyy">
                  <c:v>45761</c:v>
                </c:pt>
                <c:pt idx="8" c:formatCode="m/d/yyyy">
                  <c:v>45762</c:v>
                </c:pt>
                <c:pt idx="9" c:formatCode="m/d/yyyy">
                  <c:v>45763</c:v>
                </c:pt>
                <c:pt idx="10" c:formatCode="m/d/yyyy">
                  <c:v>45764</c:v>
                </c:pt>
                <c:pt idx="11" c:formatCode="m/d/yyyy">
                  <c:v>45769</c:v>
                </c:pt>
                <c:pt idx="12" c:formatCode="m/d/yyyy">
                  <c:v>45772</c:v>
                </c:pt>
                <c:pt idx="13" c:formatCode="m/d/yyyy">
                  <c:v>45775</c:v>
                </c:pt>
                <c:pt idx="14" c:formatCode="m/d/yyyy">
                  <c:v>45778</c:v>
                </c:pt>
                <c:pt idx="15" c:formatCode="m/d/yyyy">
                  <c:v>45782</c:v>
                </c:pt>
                <c:pt idx="16" c:formatCode="m/d/yyyy">
                  <c:v>45785</c:v>
                </c:pt>
                <c:pt idx="17" c:formatCode="m/d/yyyy">
                  <c:v>45789</c:v>
                </c:pt>
                <c:pt idx="18" c:formatCode="m/d/yyyy">
                  <c:v>45792</c:v>
                </c:pt>
                <c:pt idx="19" c:formatCode="m/d/yyyy">
                  <c:v>45796</c:v>
                </c:pt>
                <c:pt idx="20" c:formatCode="m/d/yyyy">
                  <c:v>45799</c:v>
                </c:pt>
                <c:pt idx="21" c:formatCode="m/d/yyyy">
                  <c:v>45803</c:v>
                </c:pt>
                <c:pt idx="22" c:formatCode="m/d/yyyy">
                  <c:v>45806</c:v>
                </c:pt>
                <c:pt idx="23" c:formatCode="m/d/yyyy">
                  <c:v>45810</c:v>
                </c:pt>
                <c:pt idx="24" c:formatCode="m/d/yyyy">
                  <c:v>45814</c:v>
                </c:pt>
                <c:pt idx="25" c:formatCode="m/d/yyyy">
                  <c:v>45817</c:v>
                </c:pt>
                <c:pt idx="26" c:formatCode="m/d/yyyy">
                  <c:v>45820</c:v>
                </c:pt>
                <c:pt idx="27" c:formatCode="m/d/yyyy">
                  <c:v>45824</c:v>
                </c:pt>
                <c:pt idx="28" c:formatCode="m/d/yyyy">
                  <c:v>45827</c:v>
                </c:pt>
                <c:pt idx="29" c:formatCode="m/d/yyyy">
                  <c:v>45831</c:v>
                </c:pt>
                <c:pt idx="30" c:formatCode="m/d/yyyy">
                  <c:v>45833</c:v>
                </c:pt>
                <c:pt idx="31" c:formatCode="m/d/yyyy">
                  <c:v>45834</c:v>
                </c:pt>
                <c:pt idx="32" c:formatCode="m/d/yyyy">
                  <c:v>45835</c:v>
                </c:pt>
                <c:pt idx="33" c:formatCode="m/d/yyyy">
                  <c:v>45836</c:v>
                </c:pt>
                <c:pt idx="34" c:formatCode="m/d/yyyy">
                  <c:v>45837</c:v>
                </c:pt>
                <c:pt idx="35" c:formatCode="m/d/yyyy">
                  <c:v>45838</c:v>
                </c:pt>
                <c:pt idx="36" c:formatCode="m/d/yyyy">
                  <c:v>45839</c:v>
                </c:pt>
                <c:pt idx="37" c:formatCode="m/d/yyyy">
                  <c:v>45840</c:v>
                </c:pt>
                <c:pt idx="38" c:formatCode="m/d/yyyy">
                  <c:v>45841</c:v>
                </c:pt>
                <c:pt idx="39" c:formatCode="m/d/yyyy">
                  <c:v>45842</c:v>
                </c:pt>
                <c:pt idx="40" c:formatCode="m/d/yyyy">
                  <c:v>45845</c:v>
                </c:pt>
                <c:pt idx="41" c:formatCode="m/d/yyyy">
                  <c:v>45848</c:v>
                </c:pt>
                <c:pt idx="42" c:formatCode="m/d/yyyy">
                  <c:v>45852</c:v>
                </c:pt>
                <c:pt idx="43" c:formatCode="m/d/yyyy">
                  <c:v>45855</c:v>
                </c:pt>
                <c:pt idx="44" c:formatCode="m/d/yyyy">
                  <c:v>45859</c:v>
                </c:pt>
                <c:pt idx="45" c:formatCode="m/d/yyyy">
                  <c:v>45862</c:v>
                </c:pt>
                <c:pt idx="46" c:formatCode="m/d/yyyy">
                  <c:v>45866</c:v>
                </c:pt>
                <c:pt idx="47" c:formatCode="m/d/yyyy">
                  <c:v>45873</c:v>
                </c:pt>
                <c:pt idx="48" c:formatCode="m/d/yyyy">
                  <c:v>45880</c:v>
                </c:pt>
                <c:pt idx="49" c:formatCode="m/d/yyyy">
                  <c:v>45887</c:v>
                </c:pt>
                <c:pt idx="50" c:formatCode="m/d/yyyy">
                  <c:v>45894</c:v>
                </c:pt>
                <c:pt idx="51" c:formatCode="m/d/yyyy">
                  <c:v>45901</c:v>
                </c:pt>
                <c:pt idx="52" c:formatCode="m/d/yyyy">
                  <c:v>45908</c:v>
                </c:pt>
                <c:pt idx="53" c:formatCode="m/d/yyyy">
                  <c:v>45915</c:v>
                </c:pt>
                <c:pt idx="54" c:formatCode="m/d/yyyy">
                  <c:v>45922</c:v>
                </c:pt>
                <c:pt idx="55" c:formatCode="m/d/yyyy">
                  <c:v>45923</c:v>
                </c:pt>
                <c:pt idx="56" c:formatCode="m/d/yyyy">
                  <c:v>45930</c:v>
                </c:pt>
                <c:pt idx="57" c:formatCode="m/d/yyyy">
                  <c:v>45936</c:v>
                </c:pt>
                <c:pt idx="58" c:formatCode="m/d/yyyy">
                  <c:v>45943</c:v>
                </c:pt>
                <c:pt idx="59" c:formatCode="m/d/yyyy">
                  <c:v>45950</c:v>
                </c:pt>
                <c:pt idx="60" c:formatCode="m/d/yyyy">
                  <c:v>45957</c:v>
                </c:pt>
                <c:pt idx="61" c:formatCode="m/d/yyyy">
                  <c:v>45964</c:v>
                </c:pt>
                <c:pt idx="62" c:formatCode="m/d/yyyy">
                  <c:v>45971</c:v>
                </c:pt>
                <c:pt idx="63" c:formatCode="m/d/yyyy">
                  <c:v>45979</c:v>
                </c:pt>
                <c:pt idx="64" c:formatCode="m/d/yyyy">
                  <c:v>45985</c:v>
                </c:pt>
                <c:pt idx="65" c:formatCode="m/d/yyyy">
                  <c:v>45992</c:v>
                </c:pt>
                <c:pt idx="66" c:formatCode="m/d/yyyy">
                  <c:v>45999</c:v>
                </c:pt>
                <c:pt idx="67" c:formatCode="m/d/yyyy">
                  <c:v>46006</c:v>
                </c:pt>
                <c:pt idx="68" c:formatCode="m/d/yyyy">
                  <c:v>46013</c:v>
                </c:pt>
              </c:numCache>
            </c:numRef>
          </c:cat>
          <c:val>
            <c:numRef>
              <c:f>'PV-13B'!$B$21:$B$94</c:f>
              <c:numCache>
                <c:formatCode>General</c:formatCode>
                <c:ptCount val="74"/>
                <c:pt idx="0">
                  <c:v>7</c:v>
                </c:pt>
                <c:pt idx="1">
                  <c:v>5.5</c:v>
                </c:pt>
                <c:pt idx="2">
                  <c:v>7.98</c:v>
                </c:pt>
                <c:pt idx="3">
                  <c:v>2.8</c:v>
                </c:pt>
                <c:pt idx="4">
                  <c:v>0.5</c:v>
                </c:pt>
                <c:pt idx="5">
                  <c:v>0.9</c:v>
                </c:pt>
                <c:pt idx="6">
                  <c:v>2.68</c:v>
                </c:pt>
                <c:pt idx="7">
                  <c:v>2.74</c:v>
                </c:pt>
                <c:pt idx="8">
                  <c:v>0.589</c:v>
                </c:pt>
                <c:pt idx="9" c:formatCode="@">
                  <c:v>0</c:v>
                </c:pt>
                <c:pt idx="10" c:formatCode="@">
                  <c:v>1.81</c:v>
                </c:pt>
                <c:pt idx="11" c:formatCode="@">
                  <c:v>0</c:v>
                </c:pt>
                <c:pt idx="12" c:formatCode="@">
                  <c:v>0</c:v>
                </c:pt>
                <c:pt idx="13" c:formatCode="@">
                  <c:v>0.6</c:v>
                </c:pt>
                <c:pt idx="14">
                  <c:v>0.678</c:v>
                </c:pt>
                <c:pt idx="15" c:formatCode="@">
                  <c:v>0</c:v>
                </c:pt>
                <c:pt idx="16" c:formatCode="@">
                  <c:v>0</c:v>
                </c:pt>
                <c:pt idx="17">
                  <c:v>1.2</c:v>
                </c:pt>
                <c:pt idx="18" c:formatCode="@">
                  <c:v>0</c:v>
                </c:pt>
                <c:pt idx="19" c:formatCode="@">
                  <c:v>0</c:v>
                </c:pt>
                <c:pt idx="20">
                  <c:v>1.07</c:v>
                </c:pt>
                <c:pt idx="21">
                  <c:v>0.9</c:v>
                </c:pt>
                <c:pt idx="22">
                  <c:v>0.9</c:v>
                </c:pt>
                <c:pt idx="23">
                  <c:v>1.2</c:v>
                </c:pt>
                <c:pt idx="24">
                  <c:v>0.616</c:v>
                </c:pt>
                <c:pt idx="25">
                  <c:v>0.7</c:v>
                </c:pt>
                <c:pt idx="26">
                  <c:v>2.43</c:v>
                </c:pt>
                <c:pt idx="27" c:formatCode="@">
                  <c:v>0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>
                  <c:v>4.46</c:v>
                </c:pt>
                <c:pt idx="32">
                  <c:v>6.2</c:v>
                </c:pt>
                <c:pt idx="33" c:formatCode="@">
                  <c:v>0</c:v>
                </c:pt>
                <c:pt idx="34">
                  <c:v>1.66</c:v>
                </c:pt>
                <c:pt idx="35">
                  <c:v>23.7</c:v>
                </c:pt>
                <c:pt idx="36" c:formatCode="@">
                  <c:v>0</c:v>
                </c:pt>
                <c:pt idx="37" c:formatCode="@">
                  <c:v>0</c:v>
                </c:pt>
                <c:pt idx="38">
                  <c:v>20.5</c:v>
                </c:pt>
                <c:pt idx="39">
                  <c:v>5.17</c:v>
                </c:pt>
                <c:pt idx="40">
                  <c:v>1.3</c:v>
                </c:pt>
                <c:pt idx="41">
                  <c:v>2.5</c:v>
                </c:pt>
                <c:pt idx="42">
                  <c:v>12.5</c:v>
                </c:pt>
                <c:pt idx="43" c:formatCode="@">
                  <c:v>0</c:v>
                </c:pt>
                <c:pt idx="44" c:formatCode="@">
                  <c:v>0</c:v>
                </c:pt>
                <c:pt idx="45">
                  <c:v>1.84</c:v>
                </c:pt>
                <c:pt idx="46">
                  <c:v>1.2</c:v>
                </c:pt>
                <c:pt idx="47">
                  <c:v>6.7</c:v>
                </c:pt>
                <c:pt idx="48">
                  <c:v>9.62</c:v>
                </c:pt>
                <c:pt idx="49" c:formatCode="@">
                  <c:v>0</c:v>
                </c:pt>
                <c:pt idx="50" c:formatCode="@">
                  <c:v>0</c:v>
                </c:pt>
                <c:pt idx="51">
                  <c:v>2.79</c:v>
                </c:pt>
                <c:pt idx="52">
                  <c:v>0</c:v>
                </c:pt>
                <c:pt idx="53">
                  <c:v>50.4</c:v>
                </c:pt>
                <c:pt idx="54">
                  <c:v>28.6</c:v>
                </c:pt>
                <c:pt idx="55">
                  <c:v>1.68</c:v>
                </c:pt>
                <c:pt idx="56">
                  <c:v>0.603</c:v>
                </c:pt>
                <c:pt idx="57">
                  <c:v>1.36</c:v>
                </c:pt>
                <c:pt idx="58">
                  <c:v>0</c:v>
                </c:pt>
                <c:pt idx="59">
                  <c:v>0</c:v>
                </c:pt>
                <c:pt idx="60" c:formatCode="@">
                  <c:v>0</c:v>
                </c:pt>
                <c:pt idx="61" c:formatCode="@">
                  <c:v>0</c:v>
                </c:pt>
                <c:pt idx="62" c:formatCode="@">
                  <c:v>0</c:v>
                </c:pt>
                <c:pt idx="63" c:formatCode="@">
                  <c:v>0</c:v>
                </c:pt>
                <c:pt idx="64">
                  <c:v>0</c:v>
                </c:pt>
                <c:pt idx="65" c:formatCode="@">
                  <c:v>0</c:v>
                </c:pt>
                <c:pt idx="66" c:formatCode="@">
                  <c:v>0</c:v>
                </c:pt>
                <c:pt idx="67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a8b3b45f-18b0-4afc-8b28-f58c4146f545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www.khsolc.cz/images/dokumenty/khs-olomouc/Hustopece_havarie/mapa_benzen.html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3.png"/><Relationship Id="rId2" Type="http://schemas.openxmlformats.org/officeDocument/2006/relationships/chart" Target="../charts/chart13.xml"/><Relationship Id="rId1" Type="http://schemas.openxmlformats.org/officeDocument/2006/relationships/chart" Target="../charts/char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next.codexis.cz/evropska-legislativa/EU29126" TargetMode="Externa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4" name="Picture 3" descr="Mramorová deska s hnědými a azurová barvami"/>
          <p:cNvPicPr>
            <a:picLocks noChangeAspect="1"/>
          </p:cNvPicPr>
          <p:nvPr/>
        </p:nvPicPr>
        <p:blipFill>
          <a:blip r:embed="rId1"/>
          <a:srcRect t="4492" b="16283"/>
          <a:stretch>
            <a:fillRect/>
          </a:stretch>
        </p:blipFill>
        <p:spPr>
          <a:xfrm>
            <a:off x="-9240" y="-133563"/>
            <a:ext cx="12191979" cy="685799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5507179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306780" y="978409"/>
            <a:ext cx="4496529" cy="3678268"/>
          </a:xfrm>
        </p:spPr>
        <p:txBody>
          <a:bodyPr anchor="t">
            <a:normAutofit fontScale="90000"/>
          </a:bodyPr>
          <a:lstStyle/>
          <a:p>
            <a:r>
              <a:rPr lang="cs-CZ" sz="6000" dirty="0"/>
              <a:t>Železniční nehoda u obce Hustopeče nad Bečvou</a:t>
            </a:r>
            <a:endParaRPr lang="cs-CZ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898130" y="6001744"/>
            <a:ext cx="2475380" cy="494791"/>
          </a:xfrm>
        </p:spPr>
        <p:txBody>
          <a:bodyPr anchor="b">
            <a:normAutofit/>
          </a:bodyPr>
          <a:lstStyle/>
          <a:p>
            <a:r>
              <a:rPr lang="cs-CZ" sz="1200" dirty="0"/>
              <a:t>Pavel Tuček</a:t>
            </a:r>
            <a:endParaRPr lang="cs-CZ" sz="1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Fram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70329" y="133573"/>
            <a:ext cx="6866965" cy="6626714"/>
          </a:xfrm>
          <a:prstGeom prst="frame">
            <a:avLst>
              <a:gd name="adj1" fmla="val 8000"/>
            </a:avLst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06781" y="508090"/>
            <a:ext cx="449275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10119" y="6209925"/>
            <a:ext cx="449275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5" name="Podnadpis 2"/>
          <p:cNvSpPr txBox="1"/>
          <p:nvPr/>
        </p:nvSpPr>
        <p:spPr>
          <a:xfrm>
            <a:off x="7370241" y="5082331"/>
            <a:ext cx="4488812" cy="115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solidFill>
                  <a:schemeClr val="accent4">
                    <a:lumMod val="50000"/>
                  </a:schemeClr>
                </a:solidFill>
              </a:rPr>
              <a:t>Monitoring</a:t>
            </a:r>
            <a:r>
              <a:rPr lang="cs-CZ" dirty="0"/>
              <a:t> </a:t>
            </a:r>
            <a:endParaRPr lang="cs-CZ" dirty="0"/>
          </a:p>
          <a:p>
            <a:r>
              <a:rPr lang="cs-CZ" sz="2400" b="1" u="sng" dirty="0">
                <a:solidFill>
                  <a:schemeClr val="accent4">
                    <a:lumMod val="50000"/>
                  </a:schemeClr>
                </a:solidFill>
              </a:rPr>
              <a:t>22. 12. 2025</a:t>
            </a:r>
            <a:endParaRPr lang="cs-CZ" b="1" u="sng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P9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4693" t="21311" r="19880" b="51254"/>
          <a:stretch>
            <a:fillRect/>
          </a:stretch>
        </p:blipFill>
        <p:spPr>
          <a:xfrm>
            <a:off x="9505911" y="1059743"/>
            <a:ext cx="2164881" cy="1627173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0040794" y="1405100"/>
            <a:ext cx="676824" cy="609655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74901" y="2982977"/>
          <a:ext cx="11664517" cy="3875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P13B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1" name="Zástupný obsah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9715" t="21264" r="17143" b="49267"/>
          <a:stretch>
            <a:fillRect/>
          </a:stretch>
        </p:blipFill>
        <p:spPr>
          <a:xfrm>
            <a:off x="9391802" y="897534"/>
            <a:ext cx="2146134" cy="1903701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0464869" y="1371601"/>
            <a:ext cx="337810" cy="489098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162362" y="2801236"/>
          <a:ext cx="11375573" cy="4172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P17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rcRect l="39587" t="39838" r="24833" b="29093"/>
          <a:stretch>
            <a:fillRect/>
          </a:stretch>
        </p:blipFill>
        <p:spPr>
          <a:xfrm>
            <a:off x="9196258" y="812693"/>
            <a:ext cx="2705796" cy="179447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9868436" y="1490853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6" name="Graf 5"/>
          <p:cNvGraphicFramePr/>
          <p:nvPr/>
        </p:nvGraphicFramePr>
        <p:xfrm>
          <a:off x="150524" y="2660697"/>
          <a:ext cx="11751530" cy="4285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P29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"/>
          <a:srcRect l="48038" t="33011" r="20619" b="29958"/>
          <a:stretch>
            <a:fillRect/>
          </a:stretch>
        </p:blipFill>
        <p:spPr>
          <a:xfrm>
            <a:off x="433631" y="2022792"/>
            <a:ext cx="4075934" cy="270872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192210" y="3377152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rcRect t="11712" r="3512" b="-2"/>
          <a:stretch>
            <a:fillRect/>
          </a:stretch>
        </p:blipFill>
        <p:spPr>
          <a:xfrm>
            <a:off x="6431280" y="1558533"/>
            <a:ext cx="3768348" cy="40558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Regulace hladiny v nádrži č. 6 - měření poloostrov</a:t>
            </a:r>
            <a:endParaRPr lang="cs-CZ" sz="2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DEKONTA</a:t>
            </a:r>
            <a:endParaRPr lang="cs-CZ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3" y="2441448"/>
            <a:ext cx="11911173" cy="315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090" y="1014907"/>
            <a:ext cx="12188644" cy="665665"/>
          </a:xfrm>
        </p:spPr>
        <p:txBody>
          <a:bodyPr>
            <a:normAutofit fontScale="90000"/>
          </a:bodyPr>
          <a:lstStyle/>
          <a:p>
            <a:r>
              <a:rPr lang="cs-CZ" sz="2800" dirty="0"/>
              <a:t>Studny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2793919"/>
            <a:ext cx="12188644" cy="29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altLang="cs-CZ" sz="2000" b="1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charset="0"/>
              <a:hlinkClick r:id="rId1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cs-CZ" altLang="cs-CZ" sz="2000" b="1" i="1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charset="0"/>
                <a:hlinkClick r:id="rId1"/>
              </a:rPr>
              <a:t>https://www.khsolc.cz/images/dokumenty/khs-olomouc/Hustopece_havarie/mapa_benzen.html</a:t>
            </a:r>
            <a:endParaRPr kumimoji="0" lang="cs-CZ" altLang="cs-CZ" sz="2000" b="1" i="1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cs-CZ" altLang="cs-CZ" sz="1600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cs-CZ" altLang="cs-CZ" sz="16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latin typeface="+mj-lt"/>
              </a:rPr>
              <a:t>výsledky se vždy aktualizují po obdržení protokolů z laboratoře </a:t>
            </a:r>
            <a:r>
              <a:rPr lang="cs-CZ" altLang="cs-CZ" b="1" dirty="0">
                <a:latin typeface="+mj-lt"/>
              </a:rPr>
              <a:t>přes klávesnici „F5“</a:t>
            </a:r>
            <a:endParaRPr lang="cs-CZ" altLang="cs-CZ" b="1" dirty="0">
              <a:latin typeface="+mj-lt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latin typeface="+mj-lt"/>
              </a:rPr>
              <a:t> </a:t>
            </a:r>
            <a:endParaRPr lang="cs-CZ" altLang="cs-CZ" dirty="0">
              <a:latin typeface="+mj-lt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latin typeface="+mj-lt"/>
              </a:rPr>
              <a:t>vyznačená místa se přibližují přes „rolovací kolečko“ na myši (po přiblížení konkrétního místa odběru jsou pod mapkou </a:t>
            </a:r>
            <a:r>
              <a:rPr lang="cs-CZ" altLang="cs-CZ" b="1" dirty="0">
                <a:latin typeface="+mj-lt"/>
              </a:rPr>
              <a:t>k dispozici všechny výsledky z daného místa</a:t>
            </a:r>
            <a:r>
              <a:rPr lang="cs-CZ" altLang="cs-CZ" dirty="0">
                <a:latin typeface="+mj-lt"/>
              </a:rPr>
              <a:t>) </a:t>
            </a:r>
            <a:endParaRPr lang="cs-CZ" altLang="cs-CZ" dirty="0"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0" y="1821747"/>
            <a:ext cx="121886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+mj-ea"/>
                <a:cs typeface="+mj-cs"/>
              </a:rPr>
              <a:t>Přehled jednotlivých míst odběru vody ze studní a veřejných vodovodů včetně výsledků rozborů </a:t>
            </a:r>
            <a:endParaRPr lang="cs-CZ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0158" y="1407559"/>
            <a:ext cx="9553726" cy="5325027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00691" y="677585"/>
            <a:ext cx="109948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Přepočty hodnot měřícího vozu v areálu školky v Hustopečích</a:t>
            </a:r>
            <a:r>
              <a:rPr lang="cs-CZ" altLang="cs-CZ" dirty="0">
                <a:latin typeface="Arial" panose="020B0604020202020204" pitchFamily="34" charset="0"/>
                <a:ea typeface="Calibri" panose="020F050202020403020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  <a:ea typeface="Calibri" panose="020F0502020204030204" charset="0"/>
              </a:rPr>
              <a:t>(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provedl Zdravotní ústav se sídlem v Ostravě ve spolupráci s Ministerstvem zdravotnictví)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0267" y="1407559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Vzduch</a:t>
            </a:r>
            <a:endParaRPr lang="cs-CZ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Zástupný obsah 5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r="1" b="850"/>
          <a:stretch>
            <a:fillRect/>
          </a:stretch>
        </p:blipFill>
        <p:spPr>
          <a:xfrm>
            <a:off x="517870" y="462839"/>
            <a:ext cx="11156253" cy="5613766"/>
          </a:xfrm>
          <a:prstGeom prst="rect">
            <a:avLst/>
          </a:prstGeom>
        </p:spPr>
      </p:pic>
      <p:sp>
        <p:nvSpPr>
          <p:cNvPr id="38" name="Rectangle 3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17869" y="6188864"/>
            <a:ext cx="1115625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18573" t="14471" r="6008" b="10999"/>
          <a:stretch>
            <a:fillRect/>
          </a:stretch>
        </p:blipFill>
        <p:spPr>
          <a:xfrm>
            <a:off x="1110342" y="864654"/>
            <a:ext cx="9971315" cy="554271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8" y="1039368"/>
            <a:ext cx="2933192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endParaRPr lang="cs-CZ" sz="2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266901" y="2136338"/>
            <a:ext cx="927089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Imisní limit </a:t>
            </a:r>
            <a:r>
              <a:rPr lang="cs-CZ" sz="1800" u="sng" strike="noStrike" dirty="0">
                <a:effectLst/>
              </a:rPr>
              <a:t>dle NV 401/2025 Sb., o ukazatelích a hodnotách přípustného znečištění povrchových vod a odpadních vod</a:t>
            </a:r>
            <a:r>
              <a:rPr lang="cs-CZ" sz="1800" u="none" strike="noStrike" dirty="0">
                <a:effectLst/>
              </a:rPr>
              <a:t>, náležitostech povolení k vypouštění odpadních vod do vod povrchových a do kanalizací a o citlivých oblastech, příloha 3, tab. 1b Normy environmentální kvality (NEK) pro útvary povrchových vod pro látky uvedené v příloze II Směrnice Evropského parlamentu a Rady 2013/39/EU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u="none" strike="noStrike" dirty="0">
                <a:effectLst/>
              </a:rPr>
              <a:t>pro benzen je </a:t>
            </a: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RP = 10 µg/l a NPK = 50 µg/l</a:t>
            </a:r>
            <a:r>
              <a:rPr lang="cs-CZ" sz="1800" u="none" strike="noStrike" dirty="0">
                <a:effectLst/>
              </a:rPr>
              <a:t>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algn="just" fontAlgn="b"/>
            <a:r>
              <a:rPr lang="cs-CZ" sz="1800" u="none" strike="noStrike" dirty="0">
                <a:effectLst/>
              </a:rPr>
              <a:t>      (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RP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roční průměrná koncentrace</a:t>
            </a:r>
            <a:r>
              <a:rPr lang="cs-CZ" sz="1800" u="none" strike="noStrike" dirty="0">
                <a:effectLst/>
              </a:rPr>
              <a:t>; 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NPK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nejvyšší přípustná koncentrace</a:t>
            </a:r>
            <a:r>
              <a:rPr lang="cs-CZ" sz="1800" u="none" strike="noStrike" dirty="0">
                <a:effectLst/>
              </a:rPr>
              <a:t>).</a:t>
            </a:r>
            <a:endParaRPr lang="cs-CZ" sz="1800" b="1" i="1" u="none" strike="noStrike" dirty="0">
              <a:solidFill>
                <a:srgbClr val="000000"/>
              </a:solidFill>
              <a:effectLst/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</a:t>
            </a:r>
            <a:endParaRPr lang="cs-CZ" sz="2800" dirty="0"/>
          </a:p>
        </p:txBody>
      </p:sp>
      <p:sp>
        <p:nvSpPr>
          <p:cNvPr id="11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693" y="1521061"/>
            <a:ext cx="5710307" cy="43368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rcRect l="22500" t="8881" r="8561" b="4377"/>
          <a:stretch>
            <a:fillRect/>
          </a:stretch>
        </p:blipFill>
        <p:spPr>
          <a:xfrm>
            <a:off x="6489835" y="2737934"/>
            <a:ext cx="5187053" cy="367116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345381" y="2368602"/>
            <a:ext cx="411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002060"/>
                </a:solidFill>
              </a:rPr>
              <a:t>Místa odběru vzorků od 25. 6. 2025</a:t>
            </a:r>
            <a:endParaRPr lang="cs-CZ" b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7" y="1039368"/>
            <a:ext cx="4089164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r>
              <a:rPr lang="cs-CZ" sz="2400" dirty="0">
                <a:solidFill>
                  <a:srgbClr val="FF0000"/>
                </a:solidFill>
              </a:rPr>
              <a:t>4. 3. 2025 - 31. 3.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3870664" y="150353"/>
          <a:ext cx="8033806" cy="65728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2458"/>
                <a:gridCol w="1333920"/>
                <a:gridCol w="675459"/>
                <a:gridCol w="527414"/>
                <a:gridCol w="4307891"/>
                <a:gridCol w="496664"/>
              </a:tblGrid>
              <a:tr h="293654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 err="1">
                          <a:effectLst/>
                        </a:rPr>
                        <a:t>Č.vzorku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Zadavatel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Datum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Čas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Popis (bez MO)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Benzen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µg/l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1,7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Troubky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Hustopeče nad Bečvou, nádrž č. 6 hráz - odtok (49.5203256N, 17.8607008E)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&lt;0,1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5224508" y="942212"/>
          <a:ext cx="6396362" cy="1560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91"/>
                <a:gridCol w="1238553"/>
                <a:gridCol w="967089"/>
                <a:gridCol w="2561938"/>
                <a:gridCol w="81439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Místo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µg/l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Hustopeče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11:50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Teplice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12:10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Osek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Bečva pod Lučnicí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2532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13:40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Troubky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&lt;0,1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5228950" y="3007757"/>
          <a:ext cx="6391920" cy="1670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8683"/>
                <a:gridCol w="1267569"/>
                <a:gridCol w="985421"/>
                <a:gridCol w="2514271"/>
                <a:gridCol w="805976"/>
              </a:tblGrid>
              <a:tr h="35828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µg/l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790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2788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3166529" y="300775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10. 4. 2025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5338150" y="5004815"/>
          <a:ext cx="6282720" cy="15554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2466"/>
                <a:gridCol w="1253111"/>
                <a:gridCol w="978456"/>
                <a:gridCol w="2454724"/>
                <a:gridCol w="823963"/>
              </a:tblGrid>
              <a:tr h="218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3014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3246501" y="1105358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7. 4. 2025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166529" y="4910156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14. 4. 2025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46501" y="87601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22. 4. 2025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ulka 11"/>
          <p:cNvGraphicFramePr>
            <a:graphicFrameLocks noGrp="1"/>
          </p:cNvGraphicFramePr>
          <p:nvPr/>
        </p:nvGraphicFramePr>
        <p:xfrm>
          <a:off x="5295525" y="881018"/>
          <a:ext cx="6295526" cy="167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6313"/>
                <a:gridCol w="1220978"/>
                <a:gridCol w="957707"/>
                <a:gridCol w="2303717"/>
                <a:gridCol w="1086811"/>
              </a:tblGrid>
              <a:tr h="36158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Popis (bez MO)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10:35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5295018" y="2802989"/>
          <a:ext cx="6295526" cy="1713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413"/>
                <a:gridCol w="1225118"/>
                <a:gridCol w="976544"/>
                <a:gridCol w="2290439"/>
                <a:gridCol w="1071012"/>
              </a:tblGrid>
              <a:tr h="42140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77854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9:35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3246501" y="2822964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25. 4. 2025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5295018" y="4999423"/>
          <a:ext cx="6281464" cy="1527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920"/>
                <a:gridCol w="1198485"/>
                <a:gridCol w="1020932"/>
                <a:gridCol w="2272684"/>
                <a:gridCol w="1056443"/>
              </a:tblGrid>
              <a:tr h="190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9:50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3303694" y="4999423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28. 4. 2025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006763" y="2149464"/>
            <a:ext cx="983672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výsledky monitoringu PM z </a:t>
            </a:r>
            <a:r>
              <a:rPr lang="cs-CZ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20. 8. 2025</a:t>
            </a:r>
            <a:endParaRPr lang="cs-CZ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just"/>
            <a:r>
              <a:rPr lang="cs-CZ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 </a:t>
            </a:r>
            <a:endParaRPr lang="cs-CZ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vzorky PM – ve středu 20. 8. 2025 proběhl monitoring podélného profilu toku Bečva (5 profilů)  </a:t>
            </a:r>
            <a:endParaRPr lang="cs-CZ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všechny hodnoty byly &lt;0,1 </a:t>
            </a:r>
            <a:r>
              <a:rPr lang="cs-CZ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ug</a:t>
            </a:r>
            <a:r>
              <a:rPr lang="cs-CZ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/l</a:t>
            </a:r>
            <a:endParaRPr lang="cs-CZ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just"/>
            <a:r>
              <a:rPr lang="cs-CZ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 </a:t>
            </a:r>
            <a:endParaRPr lang="cs-CZ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další odběry vzorků z Bečvy jsou naplánovány na </a:t>
            </a:r>
            <a:r>
              <a:rPr lang="cs-CZ" u="sng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17. 9. 2025</a:t>
            </a:r>
            <a:r>
              <a:rPr lang="cs-CZ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endParaRPr lang="cs-CZ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just"/>
            <a:endParaRPr lang="cs-CZ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v případě zjištěných problémů se upraví monitoring dle potřeby</a:t>
            </a:r>
            <a:endParaRPr lang="cs-CZ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just"/>
            <a:r>
              <a:rPr lang="cs-CZ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 </a:t>
            </a:r>
            <a:endParaRPr lang="cs-CZ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just"/>
            <a:endParaRPr lang="cs-CZ" sz="1800" dirty="0">
              <a:effectLst/>
              <a:latin typeface="Calibri" panose="020F0502020204030204" charset="0"/>
              <a:ea typeface="Calibri" panose="020F050202020403020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137920" y="1709928"/>
            <a:ext cx="10109200" cy="2409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limitní hodnoty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jsou ve vyhlášce č. 153/2016 Sb. rozděleny na: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hodnoty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 - představují horní mez pozadí daného parametru v České republice a jejich překročení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zákaz aplikace kalů a sedimentů na daný pozemek a zároveň „zdvižený prst“ pro uživatele pozemku, aby hlídali veškeré vstupy do půdy a dále nezvyšovali obsahy dané látky v půdě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indikačních hodnoty - 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již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přímé ohrožení růstu a kvality pěstovaných plodin a přímé ohrožení zdraví lidí a zvířat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219200" y="4499332"/>
            <a:ext cx="10322560" cy="134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naměřené obsahy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polycyklických aromatických uhlovodíků (suma 12 PAU)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lze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hodnotit vesměs jako nízké, odpovídající výsledkům z dlouhodobého monitoringu ÚKZÚZ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výjimkou je lokalita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AGRO/13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864360" y="669500"/>
            <a:ext cx="9938512" cy="6584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zde byly půdní vzorky odebírány z hloubky 0–5 a 0–30 cm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e vzorku ze svrchních pěti centimetrů byla vypočtena suma 12 PAU 4,7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ve vzorku z celého profilu ornice činí suma 12 PAU dokonce 10,2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suš.!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Obě hodnoty značně přesahují </a:t>
            </a:r>
            <a:r>
              <a:rPr lang="cs-CZ" sz="18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hodnotu</a:t>
            </a:r>
            <a:endParaRPr lang="cs-CZ" sz="1800" b="1" u="sng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 tento pozemek je tedy zakázáno aplikovat kaly ČOV a sedimenty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pro sumu 12 PAU činí 30,0 mg.kg</a:t>
            </a:r>
            <a:r>
              <a:rPr lang="cs-CZ" sz="200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na žádné lokalitě nebyla překročena</a:t>
            </a: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vzorku AGRO/13 odebraného z hloubky 0–30 cm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Znamená to, že obsahy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půdě na této lokalitě jsou tak vysoké, že mohou přímo ohrožovat zdraví lidí a zvířat, a to např. vdechováním půdních částic, či jejich pozřením</a:t>
            </a: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bude provedeno 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došetření za účelem potvrzení či vyvrácení vysokých obsahů PAU a </a:t>
            </a:r>
            <a:r>
              <a:rPr lang="cs-CZ" sz="1800" b="0" u="sng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 půdě</a:t>
            </a:r>
            <a:r>
              <a:rPr lang="cs-CZ" sz="18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a případně určení distribuce těchto látek na daném pozemku. Dále bude před sklizní odebrán vzorek plodiny, ve kterém budou taktéž stanoveny PAU. Výsledky stanovení budou konzultovány se SVS. O výsledcích bude informována také SZPI</a:t>
            </a:r>
            <a:endParaRPr lang="cs-CZ" sz="18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788160" y="978408"/>
          <a:ext cx="4701032" cy="4005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7340"/>
                <a:gridCol w="1085740"/>
                <a:gridCol w="1085740"/>
                <a:gridCol w="1352212"/>
              </a:tblGrid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dirty="0">
                          <a:effectLst/>
                        </a:rPr>
                        <a:t>Označení vzorku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Hloubka odběru (cm)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Benzo(a)pyren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suma12 PAU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0,063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0,736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0,569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0,017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0,115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LESNA/4/10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1,201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LESNA/5/30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0,090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0,952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0,384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0,361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STAR/9/30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0,333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0,270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STAR/10/10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0,297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0,437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4,681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1,120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10,232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0,658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KELE/7/30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KELE/6/30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0,306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KELE/14/30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0,573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0,48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Preventivní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-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1,00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Indikační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30,0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BMP – mediány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0,038–0,057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0,47–0,71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Jarcová – BMP 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0,041–0,292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1,57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</a:tbl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1662233" y="5214666"/>
            <a:ext cx="4826959" cy="859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 2. 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okolí Hustopečí nad Bečvou ve dnech 18. a 19. 3. 2025, včetně vybraných hodnot z dlouhodobého monitoringu půd (BMP) a limitů uvedených ve vyhlášce č. 153/2016 Sb. </a:t>
            </a:r>
            <a:r>
              <a:rPr lang="cs-CZ" sz="11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 limitů je vyznačeno žlutě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10" name="Graf 9"/>
          <p:cNvGraphicFramePr/>
          <p:nvPr/>
        </p:nvGraphicFramePr>
        <p:xfrm>
          <a:off x="6725919" y="2346332"/>
          <a:ext cx="5297805" cy="2732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2" name="TextovéPole 11"/>
          <p:cNvSpPr txBox="1"/>
          <p:nvPr/>
        </p:nvSpPr>
        <p:spPr>
          <a:xfrm>
            <a:off x="6725919" y="5214666"/>
            <a:ext cx="6096000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Graf. Obsah sumy 12 PAU a </a:t>
            </a:r>
            <a:r>
              <a:rPr lang="cs-CZ" sz="12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</a:t>
            </a:r>
            <a:endParaRPr lang="cs-CZ" sz="16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97853" y="1789827"/>
            <a:ext cx="957900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8. 4. 2025 provedli pracovníci ÚKZÚZ odběry vzorků zemědělské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půdy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na tomto pozemku byl v půdním vzorku AGRO/13 odebraném dne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19. 3. 2025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zjištěn obsah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benzo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(a)pyrenu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přesahující indikační hodnotu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podle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vyhl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č. 153/2016 Sb., o stanovení podrobností ochrany kvality zemědělské půdy</a:t>
            </a:r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endParaRPr lang="cs-CZ" sz="1800" dirty="0">
              <a:solidFill>
                <a:srgbClr val="FF0000"/>
              </a:solidFill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lvl="0" algn="just"/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</a:t>
            </a: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detailnější šetření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a bylo zde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odebráno 6 půdních vzorků z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další 3 vzorky byly odebrány z okolních pozemků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(z částí přiléhajících k uvedenému pozemku)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dále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zahuštění již provedených odběrů na vytipovaných lokalitách v 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Lešná a 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Perná u Valašského Meziříčí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(v rámci zahuštění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byly odebrány 2 vzorky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ve všech vzorcích budou stanoveny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polycyklické aromatické uhlovodíky</a:t>
            </a:r>
            <a:endParaRPr lang="cs-CZ" sz="1800" b="1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výsledky analýz budou k dispozici po Velikonocích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"/>
          <a:srcRect l="15164" t="14266" r="20434" b="8116"/>
          <a:stretch>
            <a:fillRect/>
          </a:stretch>
        </p:blipFill>
        <p:spPr>
          <a:xfrm>
            <a:off x="1987826" y="799503"/>
            <a:ext cx="8597348" cy="5828349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 rot="2076123">
            <a:off x="2407853" y="2690792"/>
            <a:ext cx="1056640" cy="31951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Myšlenková bublina: obláček 10"/>
          <p:cNvSpPr/>
          <p:nvPr/>
        </p:nvSpPr>
        <p:spPr>
          <a:xfrm>
            <a:off x="2641438" y="1740323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 rot="2165494">
            <a:off x="2372358" y="2724392"/>
            <a:ext cx="1168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bg1"/>
                </a:solidFill>
              </a:rPr>
              <a:t>Místo nehody</a:t>
            </a:r>
            <a:endParaRPr lang="cs-CZ" sz="1200" b="1" dirty="0">
              <a:solidFill>
                <a:schemeClr val="bg1"/>
              </a:solidFill>
            </a:endParaRPr>
          </a:p>
        </p:txBody>
      </p:sp>
      <p:sp>
        <p:nvSpPr>
          <p:cNvPr id="8" name="Volný tvar: obrazec 7"/>
          <p:cNvSpPr/>
          <p:nvPr/>
        </p:nvSpPr>
        <p:spPr>
          <a:xfrm>
            <a:off x="5758075" y="5169613"/>
            <a:ext cx="2129237" cy="1384590"/>
          </a:xfrm>
          <a:custGeom>
            <a:avLst/>
            <a:gdLst>
              <a:gd name="connsiteX0" fmla="*/ 16257 w 2129237"/>
              <a:gd name="connsiteY0" fmla="*/ 226701 h 1384590"/>
              <a:gd name="connsiteX1" fmla="*/ 353609 w 2129237"/>
              <a:gd name="connsiteY1" fmla="*/ 501909 h 1384590"/>
              <a:gd name="connsiteX2" fmla="*/ 1951589 w 2129237"/>
              <a:gd name="connsiteY2" fmla="*/ 1345287 h 1384590"/>
              <a:gd name="connsiteX3" fmla="*/ 2075877 w 2129237"/>
              <a:gd name="connsiteY3" fmla="*/ 1194367 h 1384590"/>
              <a:gd name="connsiteX4" fmla="*/ 1827302 w 2129237"/>
              <a:gd name="connsiteY4" fmla="*/ 741606 h 1384590"/>
              <a:gd name="connsiteX5" fmla="*/ 1774036 w 2129237"/>
              <a:gd name="connsiteY5" fmla="*/ 839260 h 1384590"/>
              <a:gd name="connsiteX6" fmla="*/ 1516584 w 2129237"/>
              <a:gd name="connsiteY6" fmla="*/ 617318 h 1384590"/>
              <a:gd name="connsiteX7" fmla="*/ 1552094 w 2129237"/>
              <a:gd name="connsiteY7" fmla="*/ 422010 h 1384590"/>
              <a:gd name="connsiteX8" fmla="*/ 1809547 w 2129237"/>
              <a:gd name="connsiteY8" fmla="*/ 377621 h 1384590"/>
              <a:gd name="connsiteX9" fmla="*/ 1125966 w 2129237"/>
              <a:gd name="connsiteY9" fmla="*/ 13637 h 1384590"/>
              <a:gd name="connsiteX10" fmla="*/ 779737 w 2129237"/>
              <a:gd name="connsiteY10" fmla="*/ 84658 h 1384590"/>
              <a:gd name="connsiteX11" fmla="*/ 513407 w 2129237"/>
              <a:gd name="connsiteY11" fmla="*/ 155680 h 1384590"/>
              <a:gd name="connsiteX12" fmla="*/ 96156 w 2129237"/>
              <a:gd name="connsiteY12" fmla="*/ 164557 h 1384590"/>
              <a:gd name="connsiteX13" fmla="*/ 16257 w 2129237"/>
              <a:gd name="connsiteY13" fmla="*/ 226701 h 138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9237" h="1384590">
                <a:moveTo>
                  <a:pt x="16257" y="226701"/>
                </a:moveTo>
                <a:cubicBezTo>
                  <a:pt x="59166" y="282926"/>
                  <a:pt x="31054" y="315478"/>
                  <a:pt x="353609" y="501909"/>
                </a:cubicBezTo>
                <a:cubicBezTo>
                  <a:pt x="676164" y="688340"/>
                  <a:pt x="1664544" y="1229877"/>
                  <a:pt x="1951589" y="1345287"/>
                </a:cubicBezTo>
                <a:cubicBezTo>
                  <a:pt x="2238634" y="1460697"/>
                  <a:pt x="2096591" y="1294980"/>
                  <a:pt x="2075877" y="1194367"/>
                </a:cubicBezTo>
                <a:cubicBezTo>
                  <a:pt x="2055163" y="1093754"/>
                  <a:pt x="1877609" y="800791"/>
                  <a:pt x="1827302" y="741606"/>
                </a:cubicBezTo>
                <a:cubicBezTo>
                  <a:pt x="1776995" y="682422"/>
                  <a:pt x="1825822" y="859975"/>
                  <a:pt x="1774036" y="839260"/>
                </a:cubicBezTo>
                <a:cubicBezTo>
                  <a:pt x="1722250" y="818545"/>
                  <a:pt x="1553574" y="686860"/>
                  <a:pt x="1516584" y="617318"/>
                </a:cubicBezTo>
                <a:cubicBezTo>
                  <a:pt x="1479594" y="547776"/>
                  <a:pt x="1503267" y="461960"/>
                  <a:pt x="1552094" y="422010"/>
                </a:cubicBezTo>
                <a:cubicBezTo>
                  <a:pt x="1600921" y="382061"/>
                  <a:pt x="1880568" y="445683"/>
                  <a:pt x="1809547" y="377621"/>
                </a:cubicBezTo>
                <a:cubicBezTo>
                  <a:pt x="1738526" y="309559"/>
                  <a:pt x="1297601" y="62464"/>
                  <a:pt x="1125966" y="13637"/>
                </a:cubicBezTo>
                <a:cubicBezTo>
                  <a:pt x="954331" y="-35190"/>
                  <a:pt x="881830" y="60984"/>
                  <a:pt x="779737" y="84658"/>
                </a:cubicBezTo>
                <a:cubicBezTo>
                  <a:pt x="677644" y="108332"/>
                  <a:pt x="627337" y="142364"/>
                  <a:pt x="513407" y="155680"/>
                </a:cubicBezTo>
                <a:cubicBezTo>
                  <a:pt x="399477" y="168996"/>
                  <a:pt x="171616" y="152720"/>
                  <a:pt x="96156" y="164557"/>
                </a:cubicBezTo>
                <a:cubicBezTo>
                  <a:pt x="20696" y="176394"/>
                  <a:pt x="-26652" y="170476"/>
                  <a:pt x="16257" y="226701"/>
                </a:cubicBezTo>
                <a:close/>
              </a:path>
            </a:pathLst>
          </a:custGeom>
          <a:solidFill>
            <a:schemeClr val="accent4">
              <a:lumMod val="50000"/>
              <a:alpha val="48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238641" y="5311853"/>
            <a:ext cx="116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AGRO/13</a:t>
            </a:r>
            <a:endParaRPr lang="cs-CZ" b="1" dirty="0"/>
          </a:p>
        </p:txBody>
      </p:sp>
      <p:sp>
        <p:nvSpPr>
          <p:cNvPr id="6" name="Myšlenková bublina: obláček 5"/>
          <p:cNvSpPr/>
          <p:nvPr/>
        </p:nvSpPr>
        <p:spPr>
          <a:xfrm>
            <a:off x="2956410" y="1944209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Myšlenková bublina: obláček 6"/>
          <p:cNvSpPr/>
          <p:nvPr/>
        </p:nvSpPr>
        <p:spPr>
          <a:xfrm>
            <a:off x="2398996" y="1593538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4873" y="1432399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DPB 1401/4, </a:t>
            </a:r>
            <a:r>
              <a:rPr lang="cs-CZ" b="1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k.ú</a:t>
            </a: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. Choryně </a:t>
            </a:r>
            <a:r>
              <a:rPr lang="cs-CZ" b="1" i="1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(AGRO/13)</a:t>
            </a:r>
            <a:endParaRPr lang="cs-CZ" b="1" i="1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ulka 23"/>
          <p:cNvGraphicFramePr>
            <a:graphicFrameLocks noGrp="1"/>
          </p:cNvGraphicFramePr>
          <p:nvPr/>
        </p:nvGraphicFramePr>
        <p:xfrm>
          <a:off x="541538" y="2485601"/>
          <a:ext cx="5710718" cy="2307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9273"/>
                <a:gridCol w="1271954"/>
                <a:gridCol w="462529"/>
                <a:gridCol w="869617"/>
                <a:gridCol w="817345"/>
              </a:tblGrid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CHOR/1/30/L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0,088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0,075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0,812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0,123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3,110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401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0,537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CHOR/8/30/L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0503/9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0,586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5,565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CHOR/9/30/L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LUKROM plus s.r.o.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Indikační hodnota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26" name="TextovéPole 25"/>
          <p:cNvSpPr txBox="1"/>
          <p:nvPr/>
        </p:nvSpPr>
        <p:spPr>
          <a:xfrm>
            <a:off x="454980" y="1771856"/>
            <a:ext cx="6074733" cy="664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Choryně dne </a:t>
            </a:r>
            <a:r>
              <a:rPr lang="cs-CZ" sz="1100" b="1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8. 4. 2025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včetně vybraných hodnot z dlouhodobého monitoringu půd (BMP) a 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335752" y="4838037"/>
            <a:ext cx="11520496" cy="2093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provedené došetření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nepotvrdilo extrémně vysoké obsahy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sumy 12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na pozemku DPB 1401/4 (AGRO/13)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se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pohybují kolem preventivní hodnoty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(v případě vzorku CHOR/6 přesahují preventivní hodnotu) – na pozemku nedoporučujeme aplikaci kalů a sedimentů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 kontrolu byly odebrány tři vzorky ze tří sousedních pozemků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vzorcích CHOR/7 a CHOR/9 jsou v pořádku a odpovídají středním hodnotám měřeným v rámci dlouhodobého monitoringu půd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vysoké 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byly nalezeny na sousedním pozemku, na východní straně, ve vzorku CHOR/8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de je překročena preventivní hodnota, platí zákaz aplikace kalů a sedimentů - </a:t>
            </a:r>
            <a:r>
              <a:rPr lang="cs-CZ" sz="16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indikační hodnoty nedošlo</a:t>
            </a:r>
            <a:endParaRPr lang="cs-CZ" sz="16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841" y="1171235"/>
            <a:ext cx="5129794" cy="36179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1208" y="944042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Povrchové vody – P2</a:t>
            </a:r>
            <a:endParaRPr lang="cs-CZ" sz="2800" dirty="0"/>
          </a:p>
        </p:txBody>
      </p:sp>
      <p:sp>
        <p:nvSpPr>
          <p:cNvPr id="14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7132" t="18318" r="8847" b="41484"/>
          <a:stretch>
            <a:fillRect/>
          </a:stretch>
        </p:blipFill>
        <p:spPr>
          <a:xfrm>
            <a:off x="9607393" y="789541"/>
            <a:ext cx="2063399" cy="1698336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0971891" y="1562184"/>
            <a:ext cx="336423" cy="470100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" name="Graf 2"/>
          <p:cNvGraphicFramePr/>
          <p:nvPr/>
        </p:nvGraphicFramePr>
        <p:xfrm>
          <a:off x="236945" y="2832910"/>
          <a:ext cx="11433847" cy="3752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5615" y="1594288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465615" y="2038032"/>
            <a:ext cx="5065173" cy="4533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spolupráci s panem starostou obce Lešná byly vytipovány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další 2 lokality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tak, aby okolí obce bylo lépe pokryto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LESNA/15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umístěn na západní stranu obce Lešná, blíže k místu havárie, vzorek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LESNA/16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naopak umístěn až za obec Perná u Valašského Meziříčí, severovýchodním směrem od Lešné (v podstatě ve směru převládajícího větru)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ako kontrolní vzorek byl využit kontrolní vzorek z první série umístěný přibližně 4,5 km západně od místa havárie, za obec Milotice na Bečvou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0006" y="2182749"/>
            <a:ext cx="6194244" cy="354032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54980" y="1496067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95404" y="2931179"/>
          <a:ext cx="5583303" cy="1226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7340"/>
                <a:gridCol w="1101725"/>
                <a:gridCol w="463550"/>
                <a:gridCol w="871538"/>
                <a:gridCol w="819150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ZOD LEŠNÁ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9402/7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7302/2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0,50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447839" y="2049641"/>
            <a:ext cx="5713264" cy="682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Lešná a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Perná u Valašského Meziříčí dne 8. 4. 2025, včetně vybraných hodnot z dlouhodobého monitoringu půd (BMP) a 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05328" y="4601345"/>
            <a:ext cx="11032726" cy="1984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těchto dvou vzorcích zcela odpovídají situaci ze 2. série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vzorek LESNA/15 atakuje hranici obsahu PAU 1 mg.kg</a:t>
            </a:r>
            <a:r>
              <a:rPr lang="cs-CZ" sz="18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odpovídá obsahům zjištěným v předcházející kampani ve vzorcích LESNA/4 a LESNA/5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bsahy PAU ve vzorku LESNA/16 jsou v podstatě poloviční a odpovídají hodnotám naměřeným ve vzorcích STAR/8 a LESNA/2 z předchozí kampaně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preventivní ani indikačních hodnoty nedošlo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15437" t="6860" r="15825" b="6278"/>
          <a:stretch>
            <a:fillRect/>
          </a:stretch>
        </p:blipFill>
        <p:spPr>
          <a:xfrm>
            <a:off x="6774555" y="1298492"/>
            <a:ext cx="4646637" cy="330285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41989" y="1222939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Tabulka. Obsahy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16. 4. 2025, včetně vybraných hodnot z dlouhodobého monitoringu půd (BMP) a limitů uvedených ve vyhlášce č. 153/2016 Sb. Překročení limitů je vyznačeno žlutě. (mg.kg</a:t>
            </a:r>
            <a:r>
              <a:rPr lang="cs-CZ" sz="105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54980" y="4789178"/>
            <a:ext cx="6593890" cy="2125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4. kampani bylo odebráno </a:t>
            </a:r>
            <a:r>
              <a:rPr lang="cs-CZ" sz="105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 vzorků zemědělské půdy z blízkého okolí havárie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Obsahy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se pohybují v rozsahu 0,035–0,115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Preventivní hodnota pro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 není ve vyhlášce stanovena.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0,5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nebyla v žádném z analyzovaných vzorků překročena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Oproti středním hodnotám z dlouhodobého monitoringu půd (BMP) jsou mírně vyšší hodnoty ve vzorcích IV-4 a IV-5, ale v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žádném případě se nejedná o významně zvýšené obsahy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r>
              <a:rPr lang="cs-CZ" sz="105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těchto dvou vzorcích byly také naměřeny obsahy sumy 12 PAU vyšší než 1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nicméně po zohlednění nejistoty měření je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hodnota (tedy 1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 překročena pouze ve vzorku IV-4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V takových případech platí zákaz aplikace kalů a sedimentů a uživatel by měl věnovat pozornost kvalitě vstupů do půdy (hnojiva, přípravky). Způsoby hospodaření nepodléhají žádným zvláštním požadavkům. V ostatních šesti vzorcích se suma 12 PAU pohybuje v rozsahu od 0,395 do 0,608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tyto hodnoty se shodují se středními hodnotami měřenými v rámci dlouhodobého monitoringu půd.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41989" y="1883563"/>
          <a:ext cx="5752731" cy="29056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8611"/>
                <a:gridCol w="1287462"/>
                <a:gridCol w="1287462"/>
                <a:gridCol w="952652"/>
                <a:gridCol w="936544"/>
              </a:tblGrid>
              <a:tr h="2660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 v protokolu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 v grafu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1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zemědělská půda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HUST4/1/30/L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0,395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1,451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1,258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0,608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HUST4/7a/30/L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Kontrola/30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0,485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(BMP)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0,144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1,570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intravilán obcí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0,972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HUST4-HUST,HC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Hust.-hasič.cv.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0,027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0,663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6257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HUST4-HUST,NÁM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Hust.-nám.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2,742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HUST4-STAV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Hust.-Stav.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  <a:highlight>
                            <a:srgbClr val="FFFF00"/>
                          </a:highlight>
                        </a:rPr>
                        <a:t>1,270</a:t>
                      </a:r>
                      <a:endParaRPr lang="cs-CZ" sz="11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12,641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pic>
        <p:nvPicPr>
          <p:cNvPr id="7" name="Obrázek 6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659966"/>
            <a:ext cx="4397489" cy="3110225"/>
          </a:xfrm>
          <a:prstGeom prst="rect">
            <a:avLst/>
          </a:prstGeom>
        </p:spPr>
      </p:pic>
      <p:pic>
        <p:nvPicPr>
          <p:cNvPr id="9" name="Obrázek 8" descr="Obsah obrázku mapa, text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3770191"/>
            <a:ext cx="4397488" cy="310902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74767" y="1814618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 sumy 12 PAU a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vzorku z komunitní zahrady a ve vzorcích z blízkého okolí, včetně obsahů sumy 12 PAU z pozorovací plochy monitoringu v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Jarcová a v kontrolním vzorku z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Milotice nad Bečvou.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86223" y="4757536"/>
            <a:ext cx="6593890" cy="1902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Nejvyšší obsahy PAU v této kampani byly naměřeny ve vzorku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odebraném v místě komunitní zahrady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umístěné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u vlakového nádraží v Hustopečích n./B.,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tedy </a:t>
            </a:r>
            <a:r>
              <a:rPr lang="cs-CZ" sz="1000" b="1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cca 600 m od místa havárie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odebraném vzorku bylo zjištěno 12,6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sumy 12 PAU a 1,27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(a)pyrenu. Z hlediska hodnocení zemědělských půd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se jedná o vysoké obsahy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případě </a:t>
            </a:r>
            <a:r>
              <a:rPr lang="cs-CZ" sz="1000" b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dokonce došlo k překročení indikační hodnoty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tzn. že je zde </a:t>
            </a:r>
            <a:r>
              <a:rPr lang="cs-CZ" sz="110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reálné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riziko přímého ohrožení zdraví lidí či zvířat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Vzhledem k tomu, že ve velmi blízkém okolí byly ovzorkovány a analyzovány zemědělské pozemky a 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i sumy 12 PAU z těchto okolních pozemků jsou o 2 řády nižší je velmi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pravděpodobné, že se jedná o lokální kontaminaci pozemku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způsobenou např.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používáním/aplikací materiálů s vysokými obsahy polycyklických aromatických uhlovodíků a </a:t>
            </a:r>
            <a:r>
              <a:rPr lang="cs-CZ" sz="12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nejedná se o přímou souvislost s havárií</a:t>
            </a:r>
            <a:endParaRPr lang="cs-CZ" sz="1000" b="1" u="sng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1989" y="1306297"/>
            <a:ext cx="6074733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600" b="1" dirty="0">
                <a:solidFill>
                  <a:srgbClr val="0070C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Intravilán obce</a:t>
            </a:r>
            <a:endParaRPr lang="cs-CZ" sz="1600" b="1" dirty="0">
              <a:solidFill>
                <a:srgbClr val="0070C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6" name="Graf 5"/>
          <p:cNvGraphicFramePr/>
          <p:nvPr/>
        </p:nvGraphicFramePr>
        <p:xfrm>
          <a:off x="474767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8" name="Graf 7"/>
          <p:cNvGraphicFramePr/>
          <p:nvPr/>
        </p:nvGraphicFramePr>
        <p:xfrm>
          <a:off x="3783168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6812870" y="1549850"/>
            <a:ext cx="5145351" cy="224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Odběrová místa byla vytipována ve spolupráci s paní starostkou úřadu Městyse Hustopeče nad Bečvou a Ing. Miroslavem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Hýžou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 Odboru správy majetku a ŽP. K hodnocení výsledků byly jako podpůrný nástroj použity limity z vyhlášky č. 153/2016 Sb. určené pro zemědělskou půdu.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Hustopečích nad Bečvou v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areálu MŠ a na hasičském cvičišti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odpovídají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středním hodnotám zjišťovaným v rámci dlouhodobého monitoringu půd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Třetí vzorek z Hustopečí n./B. (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Hust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.-nám.)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odebrán na náměstí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 okolí zámku a ZŠ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 hodnoty obou sledovaných parametrů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jsou oproti monitoringu zvýšené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Není však překročena indikační hodnota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která by znamenala přímé ohrožení zdraví lidí nebo zvířat při kontaktu s půdou. Zvýšené obsahy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mohou souviset s dopravou, neboť odběrová místa se nachází v okolí hlavní průjezdní komunikace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1" name="Obrázek 10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32" y="3607091"/>
            <a:ext cx="4397489" cy="311022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851352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Živočišná a rostlinná produkce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41989" y="10008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Ministerstvo zemědělství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1989" y="1800849"/>
            <a:ext cx="10872556" cy="467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Ministerstvo zemědělství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 prověřilo možné dopady havárie na živočišnou a rostlinnou produkci 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</a:t>
            </a:r>
            <a:r>
              <a:rPr lang="cs-CZ" sz="2000" b="1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odebrané vzorky masa, vajec a mléka</a:t>
            </a: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které byly analyzovány na benzen, byly </a:t>
            </a:r>
            <a:r>
              <a:rPr lang="cs-CZ" sz="2000" b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bylo odebráno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5 vzorků travních porostů a vojtěšky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tyto vzorky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splnily limity stanovené pro potraviny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– sušené byliny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Státní veterinární správa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dále odebrala celkem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14 vzorků tkání zvířat a živočišných komodit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a následně provedla analýzu na obsah benzenu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odebrané vzorky byly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851352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Rostlinná produkce </a:t>
            </a:r>
            <a:r>
              <a:rPr lang="cs-CZ" sz="2000" b="0" dirty="0"/>
              <a:t>(30. 7. – 14. 8. 2025) </a:t>
            </a:r>
            <a:endParaRPr lang="cs-CZ" sz="2800" b="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41989" y="10008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Ministerstvo zemědělství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1989" y="1800849"/>
            <a:ext cx="1087255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analýza </a:t>
            </a:r>
            <a:r>
              <a:rPr lang="cs-CZ" sz="1800" b="1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krmné suroviny – pšenice ozimé 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odebrané u subjektů </a:t>
            </a:r>
            <a:r>
              <a:rPr lang="cs-CZ" sz="1800" u="sng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LUKROM plus s.r.o. a Farma </a:t>
            </a:r>
            <a:r>
              <a:rPr lang="cs-CZ" sz="1800" u="sng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Vahala</a:t>
            </a:r>
            <a:r>
              <a:rPr lang="cs-CZ" sz="1800" u="sng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 s.r.o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., za účelem ověření obsahu benzenu a polyaromatických uhlovodíků v rámci sledování případné kontaminace krmných surovin v souvislosti s havárií </a:t>
            </a:r>
            <a:endParaRPr lang="cs-CZ" sz="1800" dirty="0">
              <a:effectLst/>
              <a:latin typeface="Aptos" panose="020B0004020202020204" pitchFamily="34" charset="0"/>
              <a:ea typeface="Calibri" panose="020F0502020204030204" charset="0"/>
              <a:cs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c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elkem byly odebrány 4 vzorky pšenice ozimé (vzorky byly analyzovány v laboratoři Státního veterinárního ústavu)</a:t>
            </a:r>
            <a:endParaRPr lang="cs-CZ" sz="1800" dirty="0">
              <a:effectLst/>
              <a:latin typeface="Aptos" panose="020B0004020202020204" pitchFamily="34" charset="0"/>
              <a:ea typeface="Calibri" panose="020F0502020204030204" charset="0"/>
              <a:cs typeface="Aptos" panose="020B0004020202020204" pitchFamily="34" charset="0"/>
            </a:endParaRPr>
          </a:p>
          <a:p>
            <a:r>
              <a:rPr lang="cs-CZ" sz="1800" b="1" i="1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 </a:t>
            </a:r>
            <a:endParaRPr lang="cs-CZ" sz="1800" dirty="0">
              <a:effectLst/>
              <a:latin typeface="Aptos" panose="020B0004020202020204" pitchFamily="34" charset="0"/>
              <a:ea typeface="Calibri" panose="020F0502020204030204" charset="0"/>
              <a:cs typeface="Aptos" panose="020B0004020202020204" pitchFamily="34" charset="0"/>
            </a:endParaRPr>
          </a:p>
          <a:p>
            <a:r>
              <a:rPr lang="cs-CZ" sz="2000" b="1" u="sng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Výsledky analýz na obsah benzenu </a:t>
            </a:r>
            <a:endParaRPr lang="cs-CZ" sz="2000" b="1" u="sng" dirty="0">
              <a:effectLst/>
              <a:latin typeface="Aptos" panose="020B0004020202020204" pitchFamily="34" charset="0"/>
              <a:ea typeface="Calibri" panose="020F0502020204030204" charset="0"/>
              <a:cs typeface="Aptos" panose="020B0004020202020204" pitchFamily="34" charset="0"/>
            </a:endParaRPr>
          </a:p>
          <a:p>
            <a:endParaRPr lang="cs-CZ" sz="1800" b="1" u="sng" dirty="0">
              <a:effectLst/>
              <a:latin typeface="Aptos" panose="020B0004020202020204" pitchFamily="34" charset="0"/>
              <a:ea typeface="Calibri" panose="020F0502020204030204" charset="0"/>
              <a:cs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negativní</a:t>
            </a:r>
            <a:r>
              <a:rPr lang="cs-CZ" sz="1800" b="1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 </a:t>
            </a:r>
            <a:endParaRPr lang="cs-CZ" sz="1800" b="1" dirty="0">
              <a:effectLst/>
              <a:latin typeface="Aptos" panose="020B0004020202020204" pitchFamily="34" charset="0"/>
              <a:ea typeface="Calibri" panose="020F0502020204030204" charset="0"/>
              <a:cs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>
              <a:effectLst/>
              <a:latin typeface="Aptos" panose="020B0004020202020204" pitchFamily="34" charset="0"/>
              <a:ea typeface="Calibri" panose="020F0502020204030204" charset="0"/>
              <a:cs typeface="Aptos" panose="020B00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ve všech odebraných vzorcích</a:t>
            </a:r>
            <a:r>
              <a:rPr lang="cs-CZ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:</a:t>
            </a:r>
            <a:endParaRPr lang="cs-CZ" dirty="0">
              <a:effectLst/>
              <a:latin typeface="Aptos" panose="020B0004020202020204" pitchFamily="34" charset="0"/>
              <a:ea typeface="Calibri" panose="020F0502020204030204" charset="0"/>
              <a:cs typeface="Aptos" panose="020B00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koncentrace benzenu </a:t>
            </a:r>
            <a:r>
              <a:rPr lang="cs-CZ" b="1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pod mezí stanovitelnosti </a:t>
            </a:r>
            <a:r>
              <a:rPr lang="cs-CZ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použité analytické metody</a:t>
            </a:r>
            <a:endParaRPr lang="cs-CZ" dirty="0">
              <a:effectLst/>
              <a:latin typeface="Aptos" panose="020B0004020202020204" pitchFamily="34" charset="0"/>
              <a:ea typeface="Calibri" panose="020F0502020204030204" charset="0"/>
              <a:cs typeface="Aptos" panose="020B0004020202020204" pitchFamily="34" charset="0"/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cs-CZ" b="1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nepřevyšovaly </a:t>
            </a:r>
            <a:r>
              <a:rPr lang="cs-CZ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zjištěné hodnoty jak </a:t>
            </a:r>
            <a:r>
              <a:rPr lang="cs-CZ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benzo</a:t>
            </a:r>
            <a:r>
              <a:rPr lang="cs-CZ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(a)pyrenu, tak sumy čtyř polyaromatických uhlovodíků (</a:t>
            </a:r>
            <a:r>
              <a:rPr lang="cs-CZ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benzo</a:t>
            </a:r>
            <a:r>
              <a:rPr lang="cs-CZ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(a)anthracenu, </a:t>
            </a:r>
            <a:r>
              <a:rPr lang="cs-CZ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chrysenu</a:t>
            </a:r>
            <a:r>
              <a:rPr lang="cs-CZ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, </a:t>
            </a:r>
            <a:r>
              <a:rPr lang="cs-CZ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benzo</a:t>
            </a:r>
            <a:r>
              <a:rPr lang="cs-CZ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(b)</a:t>
            </a:r>
            <a:r>
              <a:rPr lang="cs-CZ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fluoranthenu</a:t>
            </a:r>
            <a:r>
              <a:rPr lang="cs-CZ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 a </a:t>
            </a:r>
            <a:r>
              <a:rPr lang="cs-CZ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benzo</a:t>
            </a:r>
            <a:r>
              <a:rPr lang="cs-CZ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(a)pyrenu) </a:t>
            </a:r>
            <a:r>
              <a:rPr lang="cs-CZ" b="1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žádný z limitů pro tyto látky v potravinách</a:t>
            </a:r>
            <a:r>
              <a:rPr lang="cs-CZ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 </a:t>
            </a:r>
            <a:r>
              <a:rPr lang="cs-CZ" sz="1600" i="1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(podle nařízení Komise (EU) 2023/915 ze dne 25. dubna 2023 o maximálních limitech některých kontaminujících látek v potravinách a o zrušení nařízení (ES) č. </a:t>
            </a:r>
            <a:r>
              <a:rPr lang="cs-CZ" sz="1600" i="1" u="none" strike="noStrike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  <a:hlinkClick r:id="rId1"/>
              </a:rPr>
              <a:t>1881/2006</a:t>
            </a:r>
            <a:r>
              <a:rPr lang="cs-CZ" sz="1600" i="1" u="none" strike="noStrike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)</a:t>
            </a:r>
            <a:endParaRPr lang="cs-CZ" sz="1600" i="1" dirty="0">
              <a:effectLst/>
              <a:latin typeface="Aptos" panose="020B0004020202020204" pitchFamily="34" charset="0"/>
              <a:ea typeface="Calibri" panose="020F0502020204030204" charset="0"/>
              <a:cs typeface="Aptos" panose="020B0004020202020204" pitchFamily="34" charset="0"/>
            </a:endParaRPr>
          </a:p>
          <a:p>
            <a:r>
              <a:rPr lang="cs-CZ" sz="1800" b="1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 </a:t>
            </a:r>
            <a:endParaRPr lang="cs-CZ" sz="1800" dirty="0">
              <a:effectLst/>
              <a:latin typeface="Aptos" panose="020B0004020202020204" pitchFamily="34" charset="0"/>
              <a:ea typeface="Calibri" panose="020F0502020204030204" charset="0"/>
              <a:cs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5111" y="957633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Povrchové vody – P3 (P17A)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rcRect l="8210" t="15992" r="69812" b="62283"/>
          <a:stretch>
            <a:fillRect/>
          </a:stretch>
        </p:blipFill>
        <p:spPr>
          <a:xfrm>
            <a:off x="6097243" y="945412"/>
            <a:ext cx="2459232" cy="1846255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7229077" y="1509940"/>
            <a:ext cx="656646" cy="712176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rcRect l="22668" t="23409" r="49246" b="47784"/>
          <a:stretch>
            <a:fillRect/>
          </a:stretch>
        </p:blipFill>
        <p:spPr>
          <a:xfrm>
            <a:off x="8747268" y="945412"/>
            <a:ext cx="2923524" cy="1686648"/>
          </a:xfrm>
          <a:prstGeom prst="rect">
            <a:avLst/>
          </a:prstGeom>
        </p:spPr>
      </p:pic>
      <p:sp>
        <p:nvSpPr>
          <p:cNvPr id="9" name="Ovál 8"/>
          <p:cNvSpPr/>
          <p:nvPr/>
        </p:nvSpPr>
        <p:spPr>
          <a:xfrm>
            <a:off x="10058399" y="1191218"/>
            <a:ext cx="648587" cy="60370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9720020" y="2222116"/>
            <a:ext cx="411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002060"/>
                </a:solidFill>
              </a:rPr>
              <a:t>P3 od 25. 6. 2025</a:t>
            </a:r>
            <a:endParaRPr lang="cs-CZ" b="1" u="sng" dirty="0">
              <a:solidFill>
                <a:srgbClr val="002060"/>
              </a:solidFill>
            </a:endParaRPr>
          </a:p>
        </p:txBody>
      </p:sp>
      <p:graphicFrame>
        <p:nvGraphicFramePr>
          <p:cNvPr id="4" name="Graf 3"/>
          <p:cNvGraphicFramePr/>
          <p:nvPr/>
        </p:nvGraphicFramePr>
        <p:xfrm>
          <a:off x="-1" y="3000232"/>
          <a:ext cx="11670791" cy="3799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P4</a:t>
            </a:r>
            <a:endParaRPr lang="cs-CZ" sz="2800" dirty="0"/>
          </a:p>
        </p:txBody>
      </p:sp>
      <p:sp>
        <p:nvSpPr>
          <p:cNvPr id="12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57761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97" t="19121" r="60004" b="35656"/>
          <a:stretch>
            <a:fillRect/>
          </a:stretch>
        </p:blipFill>
        <p:spPr>
          <a:xfrm>
            <a:off x="9176050" y="1068621"/>
            <a:ext cx="2494742" cy="2057352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9372599" y="1496291"/>
            <a:ext cx="623456" cy="561109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72880" y="3251210"/>
          <a:ext cx="11597912" cy="3897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P5</a:t>
            </a:r>
            <a:endParaRPr lang="cs-CZ" sz="2800" dirty="0"/>
          </a:p>
        </p:txBody>
      </p:sp>
      <p:sp>
        <p:nvSpPr>
          <p:cNvPr id="9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0" name="Zástupný obsah 9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7968" t="66302" r="9914" b="5528"/>
          <a:stretch>
            <a:fillRect/>
          </a:stretch>
        </p:blipFill>
        <p:spPr>
          <a:xfrm>
            <a:off x="9236775" y="793260"/>
            <a:ext cx="2456187" cy="2179051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0263234" y="1737696"/>
            <a:ext cx="822960" cy="80060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29979" y="2680216"/>
          <a:ext cx="11259331" cy="4359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8160" y="1025646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Povrchové vody – P6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4085" t="25196" r="6822" b="40522"/>
          <a:stretch>
            <a:fillRect/>
          </a:stretch>
        </p:blipFill>
        <p:spPr>
          <a:xfrm>
            <a:off x="9402399" y="944311"/>
            <a:ext cx="2293513" cy="1882656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0980272" y="1334637"/>
            <a:ext cx="417830" cy="579223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-175635" y="3066482"/>
          <a:ext cx="11849475" cy="3791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P7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9037" t="33088" r="6822" b="37316"/>
          <a:stretch>
            <a:fillRect/>
          </a:stretch>
        </p:blipFill>
        <p:spPr>
          <a:xfrm>
            <a:off x="9556494" y="942930"/>
            <a:ext cx="2114298" cy="1805591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0652760" y="1687108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150379" y="2748521"/>
          <a:ext cx="11520413" cy="4210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5112" y="932302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Povrchové vody – P8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5943" t="26675" r="14381" b="44715"/>
          <a:stretch>
            <a:fillRect/>
          </a:stretch>
        </p:blipFill>
        <p:spPr>
          <a:xfrm>
            <a:off x="9896814" y="932302"/>
            <a:ext cx="1773978" cy="1796874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0464869" y="1830739"/>
            <a:ext cx="620746" cy="560959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138400" y="2809430"/>
          <a:ext cx="11532392" cy="3990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19915</Words>
  <Application>WPS Presentation</Application>
  <PresentationFormat>Širokoúhlá obrazovka</PresentationFormat>
  <Paragraphs>1826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1" baseType="lpstr">
      <vt:lpstr>Arial</vt:lpstr>
      <vt:lpstr>SimSun</vt:lpstr>
      <vt:lpstr>Wingdings</vt:lpstr>
      <vt:lpstr>Bierstadt</vt:lpstr>
      <vt:lpstr>Neue Haas Grotesk Text Pro</vt:lpstr>
      <vt:lpstr>Rubik</vt:lpstr>
      <vt:lpstr>Segoe Print</vt:lpstr>
      <vt:lpstr>Microsoft YaHei</vt:lpstr>
      <vt:lpstr>Arial Unicode MS</vt:lpstr>
      <vt:lpstr>Calibri</vt:lpstr>
      <vt:lpstr>Times New Roman</vt:lpstr>
      <vt:lpstr>Aptos</vt:lpstr>
      <vt:lpstr>Segoe UI</vt:lpstr>
      <vt:lpstr>Calibri Light</vt:lpstr>
      <vt:lpstr>Roboto</vt:lpstr>
      <vt:lpstr>GestaltVTI</vt:lpstr>
      <vt:lpstr>Železniční nehoda u obce Hustopeče nad Bečvou</vt:lpstr>
      <vt:lpstr>Povrchové vody</vt:lpstr>
      <vt:lpstr>Povrchové vody – P2</vt:lpstr>
      <vt:lpstr>Povrchové vody – P3 (P17A)</vt:lpstr>
      <vt:lpstr>Povrchové vody – P4</vt:lpstr>
      <vt:lpstr>Povrchové vody – P5</vt:lpstr>
      <vt:lpstr>Povrchové vody – P6</vt:lpstr>
      <vt:lpstr>Povrchové vody – P7</vt:lpstr>
      <vt:lpstr>Povrchové vody – P8</vt:lpstr>
      <vt:lpstr>Povrchové vody – P9</vt:lpstr>
      <vt:lpstr>Povrchové vody – P13B</vt:lpstr>
      <vt:lpstr>Povrchové vody – P17</vt:lpstr>
      <vt:lpstr>Povrchové vody – P29</vt:lpstr>
      <vt:lpstr>Regulace hladiny v nádrži č. 6 - měření poloostrov</vt:lpstr>
      <vt:lpstr>Studny  </vt:lpstr>
      <vt:lpstr>Vzduch</vt:lpstr>
      <vt:lpstr>PowerPoint 演示文稿</vt:lpstr>
      <vt:lpstr>PowerPoint 演示文稿</vt:lpstr>
      <vt:lpstr>Bečva</vt:lpstr>
      <vt:lpstr>Bečva  4. 3. 2025 - 31. 3. 2025</vt:lpstr>
      <vt:lpstr>PowerPoint 演示文稿</vt:lpstr>
      <vt:lpstr>PowerPoint 演示文稿</vt:lpstr>
      <vt:lpstr>PowerPoint 演示文稿</vt:lpstr>
      <vt:lpstr>Půda</vt:lpstr>
      <vt:lpstr>Půda</vt:lpstr>
      <vt:lpstr>Půda</vt:lpstr>
      <vt:lpstr>Půda         AGRO/13 (DPB 1401/4 v k.ú. Choryně) </vt:lpstr>
      <vt:lpstr>Půda         AGRO/13 (DPB 1401/4 v k.ú. Choryně) </vt:lpstr>
      <vt:lpstr>Půda                      3. série vzorků - 8. 4. 2025</vt:lpstr>
      <vt:lpstr>Půda                      3. série vzorků - 8. 4. 2025</vt:lpstr>
      <vt:lpstr>Půda                      3. série vzorků - 8. 4. 2025</vt:lpstr>
      <vt:lpstr>Půda                  4. série vzorků - 16. 4. 2025</vt:lpstr>
      <vt:lpstr>Půda                  4. série vzorků - 16. 4. 2025</vt:lpstr>
      <vt:lpstr>Živočišná a rostlinná produkce</vt:lpstr>
      <vt:lpstr>Rostlinná produkce (30. 7. – 14. 8. 2025) </vt:lpstr>
    </vt:vector>
  </TitlesOfParts>
  <Company>PVTCSCCM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Železniční nehoda u obce Hustopeče nad Bečvou</dc:title>
  <dc:creator>Tuček Pavel</dc:creator>
  <cp:lastModifiedBy>pavlikova</cp:lastModifiedBy>
  <cp:revision>153</cp:revision>
  <dcterms:created xsi:type="dcterms:W3CDTF">2025-04-09T05:58:00Z</dcterms:created>
  <dcterms:modified xsi:type="dcterms:W3CDTF">2026-01-02T09:16:37Z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C0C6069AE66B4BB2907C7FF08073BC8F_13</vt:lpwstr>
  </property>
  <property fmtid="{D5CDD505-2E9C-101B-9397-08002B2CF9AE}" pid="3" name="KSOProductBuildVer">
    <vt:lpwstr>1033-12.2.0.22549</vt:lpwstr>
  </property>
</Properties>
</file>